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301" r:id="rId2"/>
    <p:sldId id="289" r:id="rId3"/>
    <p:sldId id="290" r:id="rId4"/>
    <p:sldId id="304" r:id="rId5"/>
    <p:sldId id="306" r:id="rId6"/>
    <p:sldId id="283" r:id="rId7"/>
    <p:sldId id="282" r:id="rId8"/>
    <p:sldId id="292" r:id="rId9"/>
    <p:sldId id="280" r:id="rId10"/>
    <p:sldId id="257" r:id="rId11"/>
    <p:sldId id="295" r:id="rId12"/>
    <p:sldId id="296" r:id="rId13"/>
    <p:sldId id="259" r:id="rId14"/>
    <p:sldId id="294" r:id="rId15"/>
    <p:sldId id="285" r:id="rId16"/>
    <p:sldId id="297" r:id="rId17"/>
    <p:sldId id="299" r:id="rId18"/>
    <p:sldId id="300" r:id="rId19"/>
    <p:sldId id="30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66"/>
    <a:srgbClr val="C4ECF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7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1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9EA274-E2DA-41FC-AC4C-E7DCAE29D6F2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2DD695D-B245-49FD-A3AD-BF28671E1947}">
      <dgm:prSet phldrT="[Text]"/>
      <dgm:spPr/>
      <dgm:t>
        <a:bodyPr/>
        <a:lstStyle/>
        <a:p>
          <a:r>
            <a:rPr lang="en-US" b="1" dirty="0" smtClean="0"/>
            <a:t>Institutional &amp; strategic</a:t>
          </a:r>
          <a:endParaRPr lang="en-US" b="1" dirty="0"/>
        </a:p>
      </dgm:t>
    </dgm:pt>
    <dgm:pt modelId="{A69DCAC1-8CE9-4220-A7A1-6A02263EDE25}" type="parTrans" cxnId="{1BD164DA-A21A-409A-BF12-0BCB78937318}">
      <dgm:prSet/>
      <dgm:spPr/>
      <dgm:t>
        <a:bodyPr/>
        <a:lstStyle/>
        <a:p>
          <a:endParaRPr lang="en-US"/>
        </a:p>
      </dgm:t>
    </dgm:pt>
    <dgm:pt modelId="{745B6BB2-531D-43AF-8C15-64AD5E1494C0}" type="sibTrans" cxnId="{1BD164DA-A21A-409A-BF12-0BCB78937318}">
      <dgm:prSet/>
      <dgm:spPr/>
      <dgm:t>
        <a:bodyPr/>
        <a:lstStyle/>
        <a:p>
          <a:endParaRPr lang="en-US"/>
        </a:p>
      </dgm:t>
    </dgm:pt>
    <dgm:pt modelId="{B072F30C-F569-45D2-9EA9-ECA84FE1237E}">
      <dgm:prSet phldrT="[Text]" custT="1"/>
      <dgm:spPr/>
      <dgm:t>
        <a:bodyPr/>
        <a:lstStyle/>
        <a:p>
          <a:r>
            <a:rPr lang="en-US" sz="1800" b="1" dirty="0" smtClean="0"/>
            <a:t>Participatory decision making</a:t>
          </a:r>
          <a:r>
            <a:rPr lang="en-US" sz="1800" dirty="0" smtClean="0"/>
            <a:t> </a:t>
          </a:r>
        </a:p>
        <a:p>
          <a:r>
            <a:rPr lang="en-US" sz="1600" dirty="0" smtClean="0"/>
            <a:t>of policy makers, development institutions and investors</a:t>
          </a:r>
          <a:endParaRPr lang="en-US" sz="1600" dirty="0"/>
        </a:p>
      </dgm:t>
    </dgm:pt>
    <dgm:pt modelId="{68BE9396-43E4-4742-98EE-6A1A4F7DC54C}" type="parTrans" cxnId="{A091BE6A-3BB6-4FFA-9D78-810F50CACF8D}">
      <dgm:prSet/>
      <dgm:spPr/>
      <dgm:t>
        <a:bodyPr/>
        <a:lstStyle/>
        <a:p>
          <a:endParaRPr lang="en-US"/>
        </a:p>
      </dgm:t>
    </dgm:pt>
    <dgm:pt modelId="{65AD1399-8F34-47DC-A64F-ED229FF3DD64}" type="sibTrans" cxnId="{A091BE6A-3BB6-4FFA-9D78-810F50CACF8D}">
      <dgm:prSet/>
      <dgm:spPr/>
      <dgm:t>
        <a:bodyPr/>
        <a:lstStyle/>
        <a:p>
          <a:endParaRPr lang="en-US"/>
        </a:p>
      </dgm:t>
    </dgm:pt>
    <dgm:pt modelId="{4001BC23-0FCA-4AC9-94BF-FB3AC2EF98DD}">
      <dgm:prSet phldrT="[Text]" custT="1"/>
      <dgm:spPr/>
      <dgm:t>
        <a:bodyPr/>
        <a:lstStyle/>
        <a:p>
          <a:r>
            <a:rPr lang="en-US" sz="1800" b="1" dirty="0" smtClean="0"/>
            <a:t>Institutional capacity</a:t>
          </a:r>
        </a:p>
        <a:p>
          <a:r>
            <a:rPr lang="en-US" sz="1600" dirty="0" smtClean="0"/>
            <a:t>in planning, implementation and communication</a:t>
          </a:r>
        </a:p>
      </dgm:t>
    </dgm:pt>
    <dgm:pt modelId="{D4BC02F2-C428-4C2D-ACF9-6685801AD947}" type="parTrans" cxnId="{5E25B7B6-B933-4A04-A364-306935E65DC8}">
      <dgm:prSet/>
      <dgm:spPr/>
      <dgm:t>
        <a:bodyPr/>
        <a:lstStyle/>
        <a:p>
          <a:endParaRPr lang="en-US"/>
        </a:p>
      </dgm:t>
    </dgm:pt>
    <dgm:pt modelId="{E84F79E7-1D03-420E-8748-23706218D32E}" type="sibTrans" cxnId="{5E25B7B6-B933-4A04-A364-306935E65DC8}">
      <dgm:prSet/>
      <dgm:spPr/>
      <dgm:t>
        <a:bodyPr/>
        <a:lstStyle/>
        <a:p>
          <a:endParaRPr lang="en-US"/>
        </a:p>
      </dgm:t>
    </dgm:pt>
    <dgm:pt modelId="{6CA66D67-4842-4597-B6D2-5DC4858C6003}">
      <dgm:prSet phldrT="[Text]" custT="1"/>
      <dgm:spPr/>
      <dgm:t>
        <a:bodyPr/>
        <a:lstStyle/>
        <a:p>
          <a:r>
            <a:rPr lang="en-US" sz="1800" b="1" dirty="0" smtClean="0"/>
            <a:t>Learning on key interventions and approaches </a:t>
          </a:r>
        </a:p>
        <a:p>
          <a:r>
            <a:rPr lang="en-US" sz="1600" dirty="0" smtClean="0"/>
            <a:t>to enhance coordination, improved action and evidence-based planning</a:t>
          </a:r>
          <a:endParaRPr lang="en-US" sz="1600" dirty="0"/>
        </a:p>
      </dgm:t>
    </dgm:pt>
    <dgm:pt modelId="{918737E3-3691-4671-A27F-684603DABF9D}" type="parTrans" cxnId="{85BC3DD8-B6FD-4B9B-8AC3-134C4F8FF905}">
      <dgm:prSet/>
      <dgm:spPr/>
      <dgm:t>
        <a:bodyPr/>
        <a:lstStyle/>
        <a:p>
          <a:endParaRPr lang="en-US"/>
        </a:p>
      </dgm:t>
    </dgm:pt>
    <dgm:pt modelId="{E61D5883-4863-4541-9418-7852C78FF30D}" type="sibTrans" cxnId="{85BC3DD8-B6FD-4B9B-8AC3-134C4F8FF905}">
      <dgm:prSet/>
      <dgm:spPr/>
      <dgm:t>
        <a:bodyPr/>
        <a:lstStyle/>
        <a:p>
          <a:endParaRPr lang="en-US"/>
        </a:p>
      </dgm:t>
    </dgm:pt>
    <dgm:pt modelId="{CECFBCBF-58B3-4860-82C2-CF66EFC83C3E}">
      <dgm:prSet phldrT="[Text]" custT="1"/>
      <dgm:spPr/>
      <dgm:t>
        <a:bodyPr/>
        <a:lstStyle/>
        <a:p>
          <a:r>
            <a:rPr lang="en-US" sz="1900" b="1" dirty="0" smtClean="0"/>
            <a:t>Improved strategic thinki</a:t>
          </a:r>
          <a:r>
            <a:rPr lang="en-US" sz="1900" dirty="0" smtClean="0"/>
            <a:t>ng </a:t>
          </a:r>
        </a:p>
        <a:p>
          <a:r>
            <a:rPr lang="en-US" sz="1600" dirty="0" smtClean="0"/>
            <a:t>on </a:t>
          </a:r>
          <a:r>
            <a:rPr lang="en-US" sz="1600" dirty="0" smtClean="0"/>
            <a:t> greening/ water/ climate </a:t>
          </a:r>
          <a:r>
            <a:rPr lang="en-US" sz="1600" dirty="0" smtClean="0"/>
            <a:t>resilient investment and identification and addressing institutional and policy constraints </a:t>
          </a:r>
          <a:endParaRPr lang="en-US" sz="1600" dirty="0"/>
        </a:p>
      </dgm:t>
    </dgm:pt>
    <dgm:pt modelId="{62D162CC-BE4C-4F04-AA37-DE3B2D22AD1C}" type="parTrans" cxnId="{52A157AA-56D2-4A40-A393-20FF0CD7A402}">
      <dgm:prSet/>
      <dgm:spPr/>
      <dgm:t>
        <a:bodyPr/>
        <a:lstStyle/>
        <a:p>
          <a:endParaRPr lang="en-US"/>
        </a:p>
      </dgm:t>
    </dgm:pt>
    <dgm:pt modelId="{260CC5F5-40F2-4D20-811C-4653EADD07FE}" type="sibTrans" cxnId="{52A157AA-56D2-4A40-A393-20FF0CD7A402}">
      <dgm:prSet/>
      <dgm:spPr/>
      <dgm:t>
        <a:bodyPr/>
        <a:lstStyle/>
        <a:p>
          <a:endParaRPr lang="en-US"/>
        </a:p>
      </dgm:t>
    </dgm:pt>
    <dgm:pt modelId="{AA0D60D5-263F-4077-A81F-F1AE341E5974}" type="pres">
      <dgm:prSet presAssocID="{049EA274-E2DA-41FC-AC4C-E7DCAE29D6F2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5132803-D0BD-4D51-8CB3-D10533178F37}" type="pres">
      <dgm:prSet presAssocID="{049EA274-E2DA-41FC-AC4C-E7DCAE29D6F2}" presName="matrix" presStyleCnt="0"/>
      <dgm:spPr/>
    </dgm:pt>
    <dgm:pt modelId="{3DAE31D8-AAA1-481C-8801-2CF19E5378AE}" type="pres">
      <dgm:prSet presAssocID="{049EA274-E2DA-41FC-AC4C-E7DCAE29D6F2}" presName="tile1" presStyleLbl="node1" presStyleIdx="0" presStyleCnt="4"/>
      <dgm:spPr/>
      <dgm:t>
        <a:bodyPr/>
        <a:lstStyle/>
        <a:p>
          <a:endParaRPr lang="en-US"/>
        </a:p>
      </dgm:t>
    </dgm:pt>
    <dgm:pt modelId="{3F0F4D1D-DD55-4430-B1BF-CE32B80DB505}" type="pres">
      <dgm:prSet presAssocID="{049EA274-E2DA-41FC-AC4C-E7DCAE29D6F2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076CE9-7D59-4E3F-873D-44F7B3193DC5}" type="pres">
      <dgm:prSet presAssocID="{049EA274-E2DA-41FC-AC4C-E7DCAE29D6F2}" presName="tile2" presStyleLbl="node1" presStyleIdx="1" presStyleCnt="4"/>
      <dgm:spPr/>
      <dgm:t>
        <a:bodyPr/>
        <a:lstStyle/>
        <a:p>
          <a:endParaRPr lang="en-US"/>
        </a:p>
      </dgm:t>
    </dgm:pt>
    <dgm:pt modelId="{B61E24E2-CA29-480B-9767-AFBD38EE2CC2}" type="pres">
      <dgm:prSet presAssocID="{049EA274-E2DA-41FC-AC4C-E7DCAE29D6F2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51C6DB-9591-47A8-9EB8-9660E6BE82BC}" type="pres">
      <dgm:prSet presAssocID="{049EA274-E2DA-41FC-AC4C-E7DCAE29D6F2}" presName="tile3" presStyleLbl="node1" presStyleIdx="2" presStyleCnt="4"/>
      <dgm:spPr/>
      <dgm:t>
        <a:bodyPr/>
        <a:lstStyle/>
        <a:p>
          <a:endParaRPr lang="en-US"/>
        </a:p>
      </dgm:t>
    </dgm:pt>
    <dgm:pt modelId="{462CF14C-C5C8-4580-9BC1-BEF09D274F65}" type="pres">
      <dgm:prSet presAssocID="{049EA274-E2DA-41FC-AC4C-E7DCAE29D6F2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AA5A87-5939-422D-9716-86D46D684D5B}" type="pres">
      <dgm:prSet presAssocID="{049EA274-E2DA-41FC-AC4C-E7DCAE29D6F2}" presName="tile4" presStyleLbl="node1" presStyleIdx="3" presStyleCnt="4"/>
      <dgm:spPr/>
      <dgm:t>
        <a:bodyPr/>
        <a:lstStyle/>
        <a:p>
          <a:endParaRPr lang="en-US"/>
        </a:p>
      </dgm:t>
    </dgm:pt>
    <dgm:pt modelId="{5167D670-3CE0-421B-9E2A-2E58042B29DC}" type="pres">
      <dgm:prSet presAssocID="{049EA274-E2DA-41FC-AC4C-E7DCAE29D6F2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D47A3D-F414-4684-911A-2BC7E62C2291}" type="pres">
      <dgm:prSet presAssocID="{049EA274-E2DA-41FC-AC4C-E7DCAE29D6F2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1BD164DA-A21A-409A-BF12-0BCB78937318}" srcId="{049EA274-E2DA-41FC-AC4C-E7DCAE29D6F2}" destId="{12DD695D-B245-49FD-A3AD-BF28671E1947}" srcOrd="0" destOrd="0" parTransId="{A69DCAC1-8CE9-4220-A7A1-6A02263EDE25}" sibTransId="{745B6BB2-531D-43AF-8C15-64AD5E1494C0}"/>
    <dgm:cxn modelId="{5E25B7B6-B933-4A04-A364-306935E65DC8}" srcId="{12DD695D-B245-49FD-A3AD-BF28671E1947}" destId="{4001BC23-0FCA-4AC9-94BF-FB3AC2EF98DD}" srcOrd="1" destOrd="0" parTransId="{D4BC02F2-C428-4C2D-ACF9-6685801AD947}" sibTransId="{E84F79E7-1D03-420E-8748-23706218D32E}"/>
    <dgm:cxn modelId="{A091BE6A-3BB6-4FFA-9D78-810F50CACF8D}" srcId="{12DD695D-B245-49FD-A3AD-BF28671E1947}" destId="{B072F30C-F569-45D2-9EA9-ECA84FE1237E}" srcOrd="0" destOrd="0" parTransId="{68BE9396-43E4-4742-98EE-6A1A4F7DC54C}" sibTransId="{65AD1399-8F34-47DC-A64F-ED229FF3DD64}"/>
    <dgm:cxn modelId="{52A157AA-56D2-4A40-A393-20FF0CD7A402}" srcId="{12DD695D-B245-49FD-A3AD-BF28671E1947}" destId="{CECFBCBF-58B3-4860-82C2-CF66EFC83C3E}" srcOrd="3" destOrd="0" parTransId="{62D162CC-BE4C-4F04-AA37-DE3B2D22AD1C}" sibTransId="{260CC5F5-40F2-4D20-811C-4653EADD07FE}"/>
    <dgm:cxn modelId="{C9C3BE72-07E7-4487-861C-DA853CDA1675}" type="presOf" srcId="{B072F30C-F569-45D2-9EA9-ECA84FE1237E}" destId="{3DAE31D8-AAA1-481C-8801-2CF19E5378AE}" srcOrd="0" destOrd="0" presId="urn:microsoft.com/office/officeart/2005/8/layout/matrix1"/>
    <dgm:cxn modelId="{5DF6CAEB-CB39-4E8C-9B3F-166AE606E458}" type="presOf" srcId="{049EA274-E2DA-41FC-AC4C-E7DCAE29D6F2}" destId="{AA0D60D5-263F-4077-A81F-F1AE341E5974}" srcOrd="0" destOrd="0" presId="urn:microsoft.com/office/officeart/2005/8/layout/matrix1"/>
    <dgm:cxn modelId="{B266D5D2-AA36-4959-9850-6FBCEAF47DA5}" type="presOf" srcId="{B072F30C-F569-45D2-9EA9-ECA84FE1237E}" destId="{3F0F4D1D-DD55-4430-B1BF-CE32B80DB505}" srcOrd="1" destOrd="0" presId="urn:microsoft.com/office/officeart/2005/8/layout/matrix1"/>
    <dgm:cxn modelId="{0FF7935A-1FDD-4E2B-B009-BFAF563902F6}" type="presOf" srcId="{CECFBCBF-58B3-4860-82C2-CF66EFC83C3E}" destId="{5167D670-3CE0-421B-9E2A-2E58042B29DC}" srcOrd="1" destOrd="0" presId="urn:microsoft.com/office/officeart/2005/8/layout/matrix1"/>
    <dgm:cxn modelId="{AF722B94-E045-4DCE-9092-2C98E3C8AD2B}" type="presOf" srcId="{CECFBCBF-58B3-4860-82C2-CF66EFC83C3E}" destId="{C0AA5A87-5939-422D-9716-86D46D684D5B}" srcOrd="0" destOrd="0" presId="urn:microsoft.com/office/officeart/2005/8/layout/matrix1"/>
    <dgm:cxn modelId="{545913A3-1776-4328-A880-80BCCB9A86FE}" type="presOf" srcId="{6CA66D67-4842-4597-B6D2-5DC4858C6003}" destId="{9251C6DB-9591-47A8-9EB8-9660E6BE82BC}" srcOrd="0" destOrd="0" presId="urn:microsoft.com/office/officeart/2005/8/layout/matrix1"/>
    <dgm:cxn modelId="{B2730510-F702-4419-9D3F-055ECB527158}" type="presOf" srcId="{12DD695D-B245-49FD-A3AD-BF28671E1947}" destId="{83D47A3D-F414-4684-911A-2BC7E62C2291}" srcOrd="0" destOrd="0" presId="urn:microsoft.com/office/officeart/2005/8/layout/matrix1"/>
    <dgm:cxn modelId="{85BC3DD8-B6FD-4B9B-8AC3-134C4F8FF905}" srcId="{12DD695D-B245-49FD-A3AD-BF28671E1947}" destId="{6CA66D67-4842-4597-B6D2-5DC4858C6003}" srcOrd="2" destOrd="0" parTransId="{918737E3-3691-4671-A27F-684603DABF9D}" sibTransId="{E61D5883-4863-4541-9418-7852C78FF30D}"/>
    <dgm:cxn modelId="{79E954E9-3820-4CF8-B354-4F70D5B221DE}" type="presOf" srcId="{6CA66D67-4842-4597-B6D2-5DC4858C6003}" destId="{462CF14C-C5C8-4580-9BC1-BEF09D274F65}" srcOrd="1" destOrd="0" presId="urn:microsoft.com/office/officeart/2005/8/layout/matrix1"/>
    <dgm:cxn modelId="{5C212DB5-2204-4E4C-B849-75695B945241}" type="presOf" srcId="{4001BC23-0FCA-4AC9-94BF-FB3AC2EF98DD}" destId="{45076CE9-7D59-4E3F-873D-44F7B3193DC5}" srcOrd="0" destOrd="0" presId="urn:microsoft.com/office/officeart/2005/8/layout/matrix1"/>
    <dgm:cxn modelId="{29CB63BF-158A-4949-B361-349BDDBDCA07}" type="presOf" srcId="{4001BC23-0FCA-4AC9-94BF-FB3AC2EF98DD}" destId="{B61E24E2-CA29-480B-9767-AFBD38EE2CC2}" srcOrd="1" destOrd="0" presId="urn:microsoft.com/office/officeart/2005/8/layout/matrix1"/>
    <dgm:cxn modelId="{B666CA97-E917-4A62-877E-BCDF1CE6BBDE}" type="presParOf" srcId="{AA0D60D5-263F-4077-A81F-F1AE341E5974}" destId="{15132803-D0BD-4D51-8CB3-D10533178F37}" srcOrd="0" destOrd="0" presId="urn:microsoft.com/office/officeart/2005/8/layout/matrix1"/>
    <dgm:cxn modelId="{B233E785-AF6A-441D-8E18-3E81B8514C03}" type="presParOf" srcId="{15132803-D0BD-4D51-8CB3-D10533178F37}" destId="{3DAE31D8-AAA1-481C-8801-2CF19E5378AE}" srcOrd="0" destOrd="0" presId="urn:microsoft.com/office/officeart/2005/8/layout/matrix1"/>
    <dgm:cxn modelId="{E374E461-0588-4146-8C72-7B7EB0D6CD41}" type="presParOf" srcId="{15132803-D0BD-4D51-8CB3-D10533178F37}" destId="{3F0F4D1D-DD55-4430-B1BF-CE32B80DB505}" srcOrd="1" destOrd="0" presId="urn:microsoft.com/office/officeart/2005/8/layout/matrix1"/>
    <dgm:cxn modelId="{EDC0CB7E-8402-490F-83D5-5C2E66A83A74}" type="presParOf" srcId="{15132803-D0BD-4D51-8CB3-D10533178F37}" destId="{45076CE9-7D59-4E3F-873D-44F7B3193DC5}" srcOrd="2" destOrd="0" presId="urn:microsoft.com/office/officeart/2005/8/layout/matrix1"/>
    <dgm:cxn modelId="{F720C050-DA90-4A4C-B3EF-511EFD6FA237}" type="presParOf" srcId="{15132803-D0BD-4D51-8CB3-D10533178F37}" destId="{B61E24E2-CA29-480B-9767-AFBD38EE2CC2}" srcOrd="3" destOrd="0" presId="urn:microsoft.com/office/officeart/2005/8/layout/matrix1"/>
    <dgm:cxn modelId="{CA40B00F-F770-4B49-9A1B-D31D4AAC1F38}" type="presParOf" srcId="{15132803-D0BD-4D51-8CB3-D10533178F37}" destId="{9251C6DB-9591-47A8-9EB8-9660E6BE82BC}" srcOrd="4" destOrd="0" presId="urn:microsoft.com/office/officeart/2005/8/layout/matrix1"/>
    <dgm:cxn modelId="{91BBC631-65D9-46C7-99B3-8EB83E791EAA}" type="presParOf" srcId="{15132803-D0BD-4D51-8CB3-D10533178F37}" destId="{462CF14C-C5C8-4580-9BC1-BEF09D274F65}" srcOrd="5" destOrd="0" presId="urn:microsoft.com/office/officeart/2005/8/layout/matrix1"/>
    <dgm:cxn modelId="{0B37CF5A-41B5-47DA-AE10-5863BD9DCAFD}" type="presParOf" srcId="{15132803-D0BD-4D51-8CB3-D10533178F37}" destId="{C0AA5A87-5939-422D-9716-86D46D684D5B}" srcOrd="6" destOrd="0" presId="urn:microsoft.com/office/officeart/2005/8/layout/matrix1"/>
    <dgm:cxn modelId="{33DCB691-1CBD-43D4-93B6-A6AD0269E07A}" type="presParOf" srcId="{15132803-D0BD-4D51-8CB3-D10533178F37}" destId="{5167D670-3CE0-421B-9E2A-2E58042B29DC}" srcOrd="7" destOrd="0" presId="urn:microsoft.com/office/officeart/2005/8/layout/matrix1"/>
    <dgm:cxn modelId="{1C82400F-D403-4F99-9961-7757DF4C52AD}" type="presParOf" srcId="{AA0D60D5-263F-4077-A81F-F1AE341E5974}" destId="{83D47A3D-F414-4684-911A-2BC7E62C2291}" srcOrd="1" destOrd="0" presId="urn:microsoft.com/office/officeart/2005/8/layout/matrix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90DDD-0551-4F54-AF50-D84E6933E8D4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A9EAB7-A4EE-49C0-9817-06D3388A2B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271DE8-3745-4B09-B9EF-6628AA89EC6F}" type="slidenum">
              <a:rPr lang="en-US"/>
              <a:pPr/>
              <a:t>1</a:t>
            </a:fld>
            <a:endParaRPr lang="en-US"/>
          </a:p>
        </p:txBody>
      </p:sp>
      <p:sp>
        <p:nvSpPr>
          <p:cNvPr id="372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2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02679E-78D8-470C-A0D3-049DF13ECFDB}" type="slidenum">
              <a:rPr lang="en-US"/>
              <a:pPr/>
              <a:t>2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19B8D-76ED-4264-8A19-62C571096ED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19B8D-76ED-4264-8A19-62C571096ED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8DAC355-DC3B-4FED-9951-1157FAE1F658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E08EF-4C8D-42FB-B2A0-5F155B9FA6BA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A2879-49D0-4ABA-A41D-E9B849418AEC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9EAB7-A4EE-49C0-9817-06D3388A2BC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ABF81-F49F-44DF-AADE-698140CDBAAA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3AF7A-A683-4808-89E1-C6F18F909C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ABF81-F49F-44DF-AADE-698140CDBAAA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3AF7A-A683-4808-89E1-C6F18F909C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ABF81-F49F-44DF-AADE-698140CDBAAA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3AF7A-A683-4808-89E1-C6F18F909C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ABF81-F49F-44DF-AADE-698140CDBAAA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3AF7A-A683-4808-89E1-C6F18F909C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ABF81-F49F-44DF-AADE-698140CDBAAA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3AF7A-A683-4808-89E1-C6F18F909C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ABF81-F49F-44DF-AADE-698140CDBAAA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3AF7A-A683-4808-89E1-C6F18F909C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ABF81-F49F-44DF-AADE-698140CDBAAA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3AF7A-A683-4808-89E1-C6F18F909C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ABF81-F49F-44DF-AADE-698140CDBAAA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3AF7A-A683-4808-89E1-C6F18F909C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ABF81-F49F-44DF-AADE-698140CDBAAA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3AF7A-A683-4808-89E1-C6F18F909C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ABF81-F49F-44DF-AADE-698140CDBAAA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3AF7A-A683-4808-89E1-C6F18F909C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ABF81-F49F-44DF-AADE-698140CDBAAA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3AF7A-A683-4808-89E1-C6F18F909C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FABF81-F49F-44DF-AADE-698140CDBAAA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3AF7A-A683-4808-89E1-C6F18F909CE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cgspace.cgiar.org/handle/10568/2296" TargetMode="External"/><Relationship Id="rId2" Type="http://schemas.openxmlformats.org/officeDocument/2006/relationships/hyperlink" Target="http://nilebdc.wikispaces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nilebdc.org/comms-tools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6599" name="Picture 2" descr="npo000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362200"/>
            <a:ext cx="9144000" cy="34210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366606" name="Picture 45" descr="NBDC_LogoBigSize_P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410200"/>
            <a:ext cx="3962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6607" name="Picture 2" descr="IWMI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91400" y="5480957"/>
            <a:ext cx="1752600" cy="1377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-152400" y="2590800"/>
            <a:ext cx="8915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en-US" sz="3200" b="1" dirty="0">
              <a:solidFill>
                <a:srgbClr val="660033"/>
              </a:solidFill>
              <a:latin typeface="Lucida Sans" pitchFamily="34" charset="0"/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en-US" sz="3200" b="1" dirty="0">
                <a:solidFill>
                  <a:srgbClr val="080808"/>
                </a:solidFill>
                <a:latin typeface="Lucida Sans" pitchFamily="34" charset="0"/>
                <a:cs typeface="Times New Roman" pitchFamily="18" charset="0"/>
              </a:rPr>
              <a:t>Tilahun Amede and </a:t>
            </a:r>
            <a:r>
              <a:rPr lang="en-US" sz="3200" b="1" dirty="0" smtClean="0">
                <a:solidFill>
                  <a:srgbClr val="080808"/>
                </a:solidFill>
                <a:latin typeface="Lucida Sans" pitchFamily="34" charset="0"/>
                <a:cs typeface="Times New Roman" pitchFamily="18" charset="0"/>
              </a:rPr>
              <a:t>N5 </a:t>
            </a:r>
            <a:r>
              <a:rPr lang="en-US" sz="3200" b="1" dirty="0" smtClean="0">
                <a:solidFill>
                  <a:srgbClr val="080808"/>
                </a:solidFill>
                <a:latin typeface="Lucida Sans" pitchFamily="34" charset="0"/>
                <a:cs typeface="Times New Roman" pitchFamily="18" charset="0"/>
              </a:rPr>
              <a:t>Team</a:t>
            </a:r>
            <a:endParaRPr lang="en-US" sz="3200" b="1" dirty="0">
              <a:solidFill>
                <a:srgbClr val="080808"/>
              </a:solidFill>
              <a:latin typeface="Lucida Sans" pitchFamily="34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81000" y="762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Progresses in Coordination and Change project (Nile 5)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National Platforms: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Vision and objectives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endParaRPr lang="en-US" dirty="0" smtClean="0"/>
          </a:p>
        </p:txBody>
      </p:sp>
      <p:sp>
        <p:nvSpPr>
          <p:cNvPr id="4" name="Cloud Callout 3"/>
          <p:cNvSpPr/>
          <p:nvPr/>
        </p:nvSpPr>
        <p:spPr>
          <a:xfrm>
            <a:off x="533400" y="2895600"/>
            <a:ext cx="8229600" cy="2133600"/>
          </a:xfrm>
          <a:prstGeom prst="cloudCallout">
            <a:avLst>
              <a:gd name="adj1" fmla="val -85249"/>
              <a:gd name="adj2" fmla="val 198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smtClean="0">
              <a:solidFill>
                <a:schemeClr val="tx1"/>
              </a:solidFill>
            </a:endParaRP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“Ensure a healthy, sustainable, and equitable use and management of natural resources for improved productivity, livelihoods and ecosystem services in Ethiopia” (8 April, 2011)</a:t>
            </a:r>
          </a:p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6" name="Round Single Corner Rectangle 5"/>
          <p:cNvSpPr/>
          <p:nvPr/>
        </p:nvSpPr>
        <p:spPr>
          <a:xfrm>
            <a:off x="457200" y="1600200"/>
            <a:ext cx="3200400" cy="1143000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1. Improve </a:t>
            </a:r>
            <a:r>
              <a:rPr lang="en-US" sz="1600" dirty="0" err="1" smtClean="0"/>
              <a:t>sectoral</a:t>
            </a:r>
            <a:r>
              <a:rPr lang="en-US" sz="1600" dirty="0" smtClean="0"/>
              <a:t> integration, communication and cross-institutional learning</a:t>
            </a:r>
            <a:endParaRPr lang="en-US" sz="1600" dirty="0"/>
          </a:p>
        </p:txBody>
      </p:sp>
      <p:sp>
        <p:nvSpPr>
          <p:cNvPr id="13" name="Round Single Corner Rectangle 12"/>
          <p:cNvSpPr/>
          <p:nvPr/>
        </p:nvSpPr>
        <p:spPr>
          <a:xfrm>
            <a:off x="457200" y="5105400"/>
            <a:ext cx="3200400" cy="1066800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 smtClean="0"/>
              <a:t>3. To improve access to knowledge and resources</a:t>
            </a:r>
          </a:p>
          <a:p>
            <a:pPr algn="ctr"/>
            <a:endParaRPr lang="en-US" sz="1600" dirty="0"/>
          </a:p>
        </p:txBody>
      </p:sp>
      <p:sp>
        <p:nvSpPr>
          <p:cNvPr id="14" name="Round Single Corner Rectangle 13"/>
          <p:cNvSpPr/>
          <p:nvPr/>
        </p:nvSpPr>
        <p:spPr>
          <a:xfrm>
            <a:off x="5486400" y="1600200"/>
            <a:ext cx="3200400" cy="1143000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600" dirty="0" smtClean="0"/>
          </a:p>
          <a:p>
            <a:pPr algn="ctr"/>
            <a:r>
              <a:rPr lang="en-US" sz="1600" dirty="0" smtClean="0"/>
              <a:t>2. Create optimal conditions for (demand driven) capacity in research, development, academia and policy development</a:t>
            </a:r>
          </a:p>
          <a:p>
            <a:pPr lvl="0"/>
            <a:endParaRPr lang="en-US" sz="1600" dirty="0"/>
          </a:p>
        </p:txBody>
      </p:sp>
      <p:sp>
        <p:nvSpPr>
          <p:cNvPr id="15" name="Round Single Corner Rectangle 14"/>
          <p:cNvSpPr/>
          <p:nvPr/>
        </p:nvSpPr>
        <p:spPr>
          <a:xfrm>
            <a:off x="5562600" y="5105400"/>
            <a:ext cx="3200400" cy="1066800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4. Provide an enabling environment for sustainable and equitable value-added production systems and functional market links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Organizational structure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Steering Committee (9 rep institutions); led by a President and Vice President;</a:t>
            </a:r>
          </a:p>
          <a:p>
            <a:r>
              <a:rPr lang="en-US" dirty="0" smtClean="0"/>
              <a:t>Regional Platforms </a:t>
            </a:r>
          </a:p>
          <a:p>
            <a:r>
              <a:rPr lang="en-US" dirty="0" smtClean="0"/>
              <a:t> Local Level Platforms (N2 is facilitating but also AAU)</a:t>
            </a:r>
          </a:p>
          <a:p>
            <a:endParaRPr lang="en-US" dirty="0" smtClean="0"/>
          </a:p>
          <a:p>
            <a:pPr lvl="0"/>
            <a:r>
              <a:rPr lang="en-US" dirty="0" smtClean="0"/>
              <a:t>Working groups, dwelling on selected technical areas of interest</a:t>
            </a:r>
          </a:p>
          <a:p>
            <a:pPr lvl="1"/>
            <a:r>
              <a:rPr lang="en-US" dirty="0" smtClean="0"/>
              <a:t>Institutional innovation </a:t>
            </a:r>
          </a:p>
          <a:p>
            <a:pPr lvl="1"/>
            <a:r>
              <a:rPr lang="en-US" dirty="0" smtClean="0"/>
              <a:t>Technological innovation</a:t>
            </a:r>
          </a:p>
          <a:p>
            <a:pPr lvl="1"/>
            <a:r>
              <a:rPr lang="en-US" dirty="0" smtClean="0"/>
              <a:t>Policy influence group </a:t>
            </a:r>
          </a:p>
          <a:p>
            <a:pPr lvl="1"/>
            <a:r>
              <a:rPr lang="en-US" dirty="0" smtClean="0"/>
              <a:t>Resilient ecosystems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Approach</a:t>
            </a:r>
          </a:p>
        </p:txBody>
      </p:sp>
      <p:sp>
        <p:nvSpPr>
          <p:cNvPr id="39" name="Text Box 3"/>
          <p:cNvSpPr txBox="1">
            <a:spLocks noChangeAspect="1" noChangeArrowheads="1"/>
          </p:cNvSpPr>
          <p:nvPr/>
        </p:nvSpPr>
        <p:spPr bwMode="auto">
          <a:xfrm>
            <a:off x="1676400" y="6019800"/>
            <a:ext cx="1447800" cy="338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latin typeface="Calibri" pitchFamily="34" charset="0"/>
              </a:rPr>
              <a:t>Other Districts</a:t>
            </a:r>
          </a:p>
        </p:txBody>
      </p:sp>
      <p:sp>
        <p:nvSpPr>
          <p:cNvPr id="40" name="Text Box 4"/>
          <p:cNvSpPr txBox="1">
            <a:spLocks noChangeAspect="1" noChangeArrowheads="1"/>
          </p:cNvSpPr>
          <p:nvPr/>
        </p:nvSpPr>
        <p:spPr bwMode="auto">
          <a:xfrm>
            <a:off x="7391400" y="4876800"/>
            <a:ext cx="1828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latin typeface="Calibri" pitchFamily="34" charset="0"/>
              </a:rPr>
              <a:t>Local district IPs</a:t>
            </a:r>
          </a:p>
        </p:txBody>
      </p:sp>
      <p:sp>
        <p:nvSpPr>
          <p:cNvPr id="41" name="Text Box 5"/>
          <p:cNvSpPr txBox="1">
            <a:spLocks noChangeAspect="1" noChangeArrowheads="1"/>
          </p:cNvSpPr>
          <p:nvPr/>
        </p:nvSpPr>
        <p:spPr bwMode="auto">
          <a:xfrm>
            <a:off x="7391400" y="3429000"/>
            <a:ext cx="182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latin typeface="Calibri" pitchFamily="34" charset="0"/>
              </a:rPr>
              <a:t>Regional IPs</a:t>
            </a:r>
          </a:p>
        </p:txBody>
      </p:sp>
      <p:sp>
        <p:nvSpPr>
          <p:cNvPr id="42" name="Line 6"/>
          <p:cNvSpPr>
            <a:spLocks noChangeAspect="1" noChangeShapeType="1"/>
          </p:cNvSpPr>
          <p:nvPr/>
        </p:nvSpPr>
        <p:spPr bwMode="auto">
          <a:xfrm flipH="1">
            <a:off x="1774825" y="2438400"/>
            <a:ext cx="1066800" cy="3581400"/>
          </a:xfrm>
          <a:prstGeom prst="line">
            <a:avLst/>
          </a:prstGeom>
          <a:noFill/>
          <a:ln w="57150">
            <a:solidFill>
              <a:srgbClr val="CC0000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4" name="Oval 8"/>
          <p:cNvSpPr>
            <a:spLocks noChangeAspect="1" noChangeArrowheads="1"/>
          </p:cNvSpPr>
          <p:nvPr/>
        </p:nvSpPr>
        <p:spPr bwMode="auto">
          <a:xfrm>
            <a:off x="2743200" y="1689100"/>
            <a:ext cx="4495800" cy="10541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" name="Text Box 16"/>
          <p:cNvSpPr txBox="1">
            <a:spLocks noChangeAspect="1" noChangeArrowheads="1"/>
          </p:cNvSpPr>
          <p:nvPr/>
        </p:nvSpPr>
        <p:spPr bwMode="auto">
          <a:xfrm>
            <a:off x="7391400" y="1981200"/>
            <a:ext cx="182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latin typeface="Calibri" pitchFamily="34" charset="0"/>
              </a:rPr>
              <a:t>National IP</a:t>
            </a:r>
          </a:p>
        </p:txBody>
      </p:sp>
      <p:sp>
        <p:nvSpPr>
          <p:cNvPr id="71" name="Text Box 35"/>
          <p:cNvSpPr txBox="1">
            <a:spLocks noChangeAspect="1" noChangeArrowheads="1"/>
          </p:cNvSpPr>
          <p:nvPr/>
        </p:nvSpPr>
        <p:spPr bwMode="auto">
          <a:xfrm>
            <a:off x="3733800" y="6019800"/>
            <a:ext cx="1905000" cy="338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latin typeface="Calibri" pitchFamily="34" charset="0"/>
              </a:rPr>
              <a:t>Sites within districts</a:t>
            </a:r>
          </a:p>
        </p:txBody>
      </p:sp>
      <p:sp>
        <p:nvSpPr>
          <p:cNvPr id="72" name="Line 36"/>
          <p:cNvSpPr>
            <a:spLocks noChangeAspect="1" noChangeShapeType="1"/>
          </p:cNvSpPr>
          <p:nvPr/>
        </p:nvSpPr>
        <p:spPr bwMode="auto">
          <a:xfrm>
            <a:off x="5181600" y="5562600"/>
            <a:ext cx="0" cy="457200"/>
          </a:xfrm>
          <a:prstGeom prst="line">
            <a:avLst/>
          </a:prstGeom>
          <a:noFill/>
          <a:ln w="57150">
            <a:solidFill>
              <a:srgbClr val="808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3" name="Line 37"/>
          <p:cNvSpPr>
            <a:spLocks noChangeAspect="1" noChangeShapeType="1"/>
          </p:cNvSpPr>
          <p:nvPr/>
        </p:nvSpPr>
        <p:spPr bwMode="auto">
          <a:xfrm>
            <a:off x="5105400" y="4114800"/>
            <a:ext cx="0" cy="457200"/>
          </a:xfrm>
          <a:prstGeom prst="line">
            <a:avLst/>
          </a:prstGeom>
          <a:noFill/>
          <a:ln w="57150">
            <a:solidFill>
              <a:srgbClr val="808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5" name="Text Box 39"/>
          <p:cNvSpPr txBox="1">
            <a:spLocks noChangeAspect="1" noChangeArrowheads="1"/>
          </p:cNvSpPr>
          <p:nvPr/>
        </p:nvSpPr>
        <p:spPr bwMode="auto">
          <a:xfrm>
            <a:off x="5791200" y="6019800"/>
            <a:ext cx="1752600" cy="584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latin typeface="Calibri" pitchFamily="34" charset="0"/>
              </a:rPr>
              <a:t>Non-project sites within districts</a:t>
            </a:r>
          </a:p>
        </p:txBody>
      </p:sp>
      <p:sp>
        <p:nvSpPr>
          <p:cNvPr id="76" name="Line 40"/>
          <p:cNvSpPr>
            <a:spLocks noChangeAspect="1" noChangeShapeType="1"/>
          </p:cNvSpPr>
          <p:nvPr/>
        </p:nvSpPr>
        <p:spPr bwMode="auto">
          <a:xfrm>
            <a:off x="4800600" y="2667000"/>
            <a:ext cx="0" cy="457200"/>
          </a:xfrm>
          <a:prstGeom prst="line">
            <a:avLst/>
          </a:prstGeom>
          <a:noFill/>
          <a:ln w="57150">
            <a:solidFill>
              <a:srgbClr val="808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7" name="Line 41"/>
          <p:cNvSpPr>
            <a:spLocks noChangeAspect="1" noChangeShapeType="1"/>
          </p:cNvSpPr>
          <p:nvPr/>
        </p:nvSpPr>
        <p:spPr bwMode="auto">
          <a:xfrm>
            <a:off x="6019800" y="5562600"/>
            <a:ext cx="0" cy="457200"/>
          </a:xfrm>
          <a:prstGeom prst="line">
            <a:avLst/>
          </a:prstGeom>
          <a:noFill/>
          <a:ln w="57150">
            <a:solidFill>
              <a:srgbClr val="CC0000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8" name="Line 42"/>
          <p:cNvSpPr>
            <a:spLocks noChangeAspect="1" noChangeShapeType="1"/>
          </p:cNvSpPr>
          <p:nvPr/>
        </p:nvSpPr>
        <p:spPr bwMode="auto">
          <a:xfrm>
            <a:off x="7924800" y="5334000"/>
            <a:ext cx="0" cy="457200"/>
          </a:xfrm>
          <a:prstGeom prst="line">
            <a:avLst/>
          </a:prstGeom>
          <a:noFill/>
          <a:ln w="57150">
            <a:solidFill>
              <a:srgbClr val="808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1" name="Line 45"/>
          <p:cNvSpPr>
            <a:spLocks noChangeAspect="1" noChangeShapeType="1"/>
          </p:cNvSpPr>
          <p:nvPr/>
        </p:nvSpPr>
        <p:spPr bwMode="auto">
          <a:xfrm>
            <a:off x="7924800" y="5943600"/>
            <a:ext cx="0" cy="381000"/>
          </a:xfrm>
          <a:prstGeom prst="line">
            <a:avLst/>
          </a:prstGeom>
          <a:noFill/>
          <a:ln w="57150">
            <a:solidFill>
              <a:srgbClr val="CC0000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" name="Text Box 46"/>
          <p:cNvSpPr txBox="1">
            <a:spLocks noChangeAspect="1" noChangeArrowheads="1"/>
          </p:cNvSpPr>
          <p:nvPr/>
        </p:nvSpPr>
        <p:spPr bwMode="auto">
          <a:xfrm>
            <a:off x="8077200" y="5334000"/>
            <a:ext cx="990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Calibri" pitchFamily="34" charset="0"/>
              </a:rPr>
              <a:t>Sharing &amp; Learning</a:t>
            </a:r>
          </a:p>
        </p:txBody>
      </p:sp>
      <p:sp>
        <p:nvSpPr>
          <p:cNvPr id="83" name="Text Box 47"/>
          <p:cNvSpPr txBox="1">
            <a:spLocks noChangeAspect="1" noChangeArrowheads="1"/>
          </p:cNvSpPr>
          <p:nvPr/>
        </p:nvSpPr>
        <p:spPr bwMode="auto">
          <a:xfrm>
            <a:off x="8077200" y="5940425"/>
            <a:ext cx="1066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Calibri" pitchFamily="34" charset="0"/>
              </a:rPr>
              <a:t>Scaling out</a:t>
            </a:r>
          </a:p>
        </p:txBody>
      </p:sp>
      <p:sp>
        <p:nvSpPr>
          <p:cNvPr id="88" name="Line 52"/>
          <p:cNvSpPr>
            <a:spLocks noChangeAspect="1" noChangeShapeType="1"/>
          </p:cNvSpPr>
          <p:nvPr/>
        </p:nvSpPr>
        <p:spPr bwMode="auto">
          <a:xfrm flipV="1">
            <a:off x="6324600" y="25146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9" name="Text Box 53"/>
          <p:cNvSpPr txBox="1">
            <a:spLocks noChangeAspect="1" noChangeArrowheads="1"/>
          </p:cNvSpPr>
          <p:nvPr/>
        </p:nvSpPr>
        <p:spPr bwMode="auto">
          <a:xfrm>
            <a:off x="6324600" y="4114800"/>
            <a:ext cx="1676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Calibri" pitchFamily="34" charset="0"/>
              </a:rPr>
              <a:t>Representation</a:t>
            </a:r>
          </a:p>
        </p:txBody>
      </p:sp>
      <p:sp>
        <p:nvSpPr>
          <p:cNvPr id="90" name="Text Box 54"/>
          <p:cNvSpPr txBox="1">
            <a:spLocks noChangeAspect="1" noChangeArrowheads="1"/>
          </p:cNvSpPr>
          <p:nvPr/>
        </p:nvSpPr>
        <p:spPr bwMode="auto">
          <a:xfrm>
            <a:off x="6248400" y="2743200"/>
            <a:ext cx="1676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Calibri" pitchFamily="34" charset="0"/>
              </a:rPr>
              <a:t>Representation</a:t>
            </a:r>
          </a:p>
        </p:txBody>
      </p:sp>
      <p:sp>
        <p:nvSpPr>
          <p:cNvPr id="91" name="Line 55"/>
          <p:cNvSpPr>
            <a:spLocks noChangeAspect="1" noChangeShapeType="1"/>
          </p:cNvSpPr>
          <p:nvPr/>
        </p:nvSpPr>
        <p:spPr bwMode="auto">
          <a:xfrm flipV="1">
            <a:off x="6705600" y="2362200"/>
            <a:ext cx="0" cy="251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8" name="Slide Number Placeholder 3"/>
          <p:cNvSpPr txBox="1">
            <a:spLocks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7A88897A-1AA1-487C-B1E4-5B3FFF7D778C}" type="slidenum">
              <a:rPr lang="en-US" sz="1400">
                <a:cs typeface="+mn-cs"/>
              </a:rPr>
              <a:pPr algn="r">
                <a:defRPr/>
              </a:pPr>
              <a:t>12</a:t>
            </a:fld>
            <a:endParaRPr lang="en-US" sz="1400">
              <a:cs typeface="+mn-cs"/>
            </a:endParaRPr>
          </a:p>
        </p:txBody>
      </p:sp>
      <p:sp>
        <p:nvSpPr>
          <p:cNvPr id="109" name="Oval 9"/>
          <p:cNvSpPr>
            <a:spLocks noChangeArrowheads="1"/>
          </p:cNvSpPr>
          <p:nvPr/>
        </p:nvSpPr>
        <p:spPr bwMode="auto">
          <a:xfrm>
            <a:off x="6096000" y="1981200"/>
            <a:ext cx="609600" cy="228600"/>
          </a:xfrm>
          <a:prstGeom prst="ellipse">
            <a:avLst/>
          </a:prstGeom>
          <a:solidFill>
            <a:srgbClr val="9933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0" name="Oval 10"/>
          <p:cNvSpPr>
            <a:spLocks noChangeArrowheads="1"/>
          </p:cNvSpPr>
          <p:nvPr/>
        </p:nvSpPr>
        <p:spPr bwMode="auto">
          <a:xfrm>
            <a:off x="3733800" y="1905000"/>
            <a:ext cx="609600" cy="228600"/>
          </a:xfrm>
          <a:prstGeom prst="ellipse">
            <a:avLst/>
          </a:prstGeom>
          <a:solidFill>
            <a:srgbClr val="9933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1" name="Oval 11"/>
          <p:cNvSpPr>
            <a:spLocks noChangeArrowheads="1"/>
          </p:cNvSpPr>
          <p:nvPr/>
        </p:nvSpPr>
        <p:spPr bwMode="auto">
          <a:xfrm>
            <a:off x="5105400" y="2133600"/>
            <a:ext cx="609600" cy="228600"/>
          </a:xfrm>
          <a:prstGeom prst="ellipse">
            <a:avLst/>
          </a:prstGeom>
          <a:solidFill>
            <a:srgbClr val="9933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" name="Oval 12"/>
          <p:cNvSpPr>
            <a:spLocks noChangeArrowheads="1"/>
          </p:cNvSpPr>
          <p:nvPr/>
        </p:nvSpPr>
        <p:spPr bwMode="auto">
          <a:xfrm>
            <a:off x="4953000" y="1752600"/>
            <a:ext cx="609600" cy="228600"/>
          </a:xfrm>
          <a:prstGeom prst="ellipse">
            <a:avLst/>
          </a:prstGeom>
          <a:solidFill>
            <a:srgbClr val="9933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" name="Oval 13"/>
          <p:cNvSpPr>
            <a:spLocks noChangeArrowheads="1"/>
          </p:cNvSpPr>
          <p:nvPr/>
        </p:nvSpPr>
        <p:spPr bwMode="auto">
          <a:xfrm>
            <a:off x="4343400" y="2133600"/>
            <a:ext cx="609600" cy="228600"/>
          </a:xfrm>
          <a:prstGeom prst="ellipse">
            <a:avLst/>
          </a:prstGeom>
          <a:solidFill>
            <a:srgbClr val="9933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" name="Oval 14"/>
          <p:cNvSpPr>
            <a:spLocks noChangeArrowheads="1"/>
          </p:cNvSpPr>
          <p:nvPr/>
        </p:nvSpPr>
        <p:spPr bwMode="auto">
          <a:xfrm>
            <a:off x="3657600" y="2362200"/>
            <a:ext cx="609600" cy="228600"/>
          </a:xfrm>
          <a:prstGeom prst="ellipse">
            <a:avLst/>
          </a:prstGeom>
          <a:solidFill>
            <a:srgbClr val="9933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5" name="Oval 15"/>
          <p:cNvSpPr>
            <a:spLocks noChangeArrowheads="1"/>
          </p:cNvSpPr>
          <p:nvPr/>
        </p:nvSpPr>
        <p:spPr bwMode="auto">
          <a:xfrm>
            <a:off x="2971800" y="2057400"/>
            <a:ext cx="609600" cy="228600"/>
          </a:xfrm>
          <a:prstGeom prst="ellipse">
            <a:avLst/>
          </a:prstGeom>
          <a:solidFill>
            <a:srgbClr val="9933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0" name="Rounded Rectangle 129"/>
          <p:cNvSpPr/>
          <p:nvPr/>
        </p:nvSpPr>
        <p:spPr bwMode="auto">
          <a:xfrm>
            <a:off x="914400" y="1676400"/>
            <a:ext cx="533400" cy="4114800"/>
          </a:xfrm>
          <a:prstGeom prst="round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/>
          <a:lstStyle/>
          <a:p>
            <a:pPr algn="ctr">
              <a:defRPr/>
            </a:pPr>
            <a:r>
              <a:rPr lang="en-US" sz="2000" dirty="0"/>
              <a:t>Thematic working groups</a:t>
            </a:r>
          </a:p>
        </p:txBody>
      </p:sp>
      <p:sp>
        <p:nvSpPr>
          <p:cNvPr id="131" name="Rounded Rectangle 130"/>
          <p:cNvSpPr>
            <a:spLocks noChangeArrowheads="1"/>
          </p:cNvSpPr>
          <p:nvPr/>
        </p:nvSpPr>
        <p:spPr bwMode="auto">
          <a:xfrm>
            <a:off x="6934200" y="762000"/>
            <a:ext cx="1981200" cy="533400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Policy forums</a:t>
            </a:r>
          </a:p>
        </p:txBody>
      </p:sp>
      <p:sp>
        <p:nvSpPr>
          <p:cNvPr id="133" name="Left-Right Arrow 132"/>
          <p:cNvSpPr>
            <a:spLocks noChangeArrowheads="1"/>
          </p:cNvSpPr>
          <p:nvPr/>
        </p:nvSpPr>
        <p:spPr bwMode="auto">
          <a:xfrm>
            <a:off x="1676400" y="2057400"/>
            <a:ext cx="609600" cy="255588"/>
          </a:xfrm>
          <a:prstGeom prst="leftRightArrow">
            <a:avLst>
              <a:gd name="adj1" fmla="val 50000"/>
              <a:gd name="adj2" fmla="val 5008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6" name="Left-Right Arrow 135"/>
          <p:cNvSpPr>
            <a:spLocks noChangeArrowheads="1"/>
          </p:cNvSpPr>
          <p:nvPr/>
        </p:nvSpPr>
        <p:spPr bwMode="auto">
          <a:xfrm>
            <a:off x="1676400" y="4953000"/>
            <a:ext cx="609600" cy="255588"/>
          </a:xfrm>
          <a:prstGeom prst="leftRightArrow">
            <a:avLst>
              <a:gd name="adj1" fmla="val 50000"/>
              <a:gd name="adj2" fmla="val 5008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7" name="Left-Right Arrow 136"/>
          <p:cNvSpPr>
            <a:spLocks noChangeArrowheads="1"/>
          </p:cNvSpPr>
          <p:nvPr/>
        </p:nvSpPr>
        <p:spPr bwMode="auto">
          <a:xfrm>
            <a:off x="1676400" y="3505200"/>
            <a:ext cx="609600" cy="255588"/>
          </a:xfrm>
          <a:prstGeom prst="leftRightArrow">
            <a:avLst>
              <a:gd name="adj1" fmla="val 50000"/>
              <a:gd name="adj2" fmla="val 5008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" name="Left-Right Arrow 137"/>
          <p:cNvSpPr>
            <a:spLocks noChangeArrowheads="1"/>
          </p:cNvSpPr>
          <p:nvPr/>
        </p:nvSpPr>
        <p:spPr bwMode="auto">
          <a:xfrm rot="-2992142">
            <a:off x="6809582" y="1473994"/>
            <a:ext cx="469900" cy="255587"/>
          </a:xfrm>
          <a:prstGeom prst="leftRightArrow">
            <a:avLst>
              <a:gd name="adj1" fmla="val 50000"/>
              <a:gd name="adj2" fmla="val 49972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578" name="laptop"/>
          <p:cNvSpPr>
            <a:spLocks noEditPoints="1" noChangeArrowheads="1"/>
          </p:cNvSpPr>
          <p:nvPr/>
        </p:nvSpPr>
        <p:spPr bwMode="auto">
          <a:xfrm>
            <a:off x="1752600" y="381000"/>
            <a:ext cx="1371600" cy="762000"/>
          </a:xfrm>
          <a:custGeom>
            <a:avLst/>
            <a:gdLst>
              <a:gd name="T0" fmla="*/ 213487 w 21600"/>
              <a:gd name="T1" fmla="*/ 0 h 21600"/>
              <a:gd name="T2" fmla="*/ 213487 w 21600"/>
              <a:gd name="T3" fmla="*/ 253047 h 21600"/>
              <a:gd name="T4" fmla="*/ 1163765 w 21600"/>
              <a:gd name="T5" fmla="*/ 0 h 21600"/>
              <a:gd name="T6" fmla="*/ 1163765 w 21600"/>
              <a:gd name="T7" fmla="*/ 253047 h 21600"/>
              <a:gd name="T8" fmla="*/ 685800 w 21600"/>
              <a:gd name="T9" fmla="*/ 0 h 21600"/>
              <a:gd name="T10" fmla="*/ 685800 w 21600"/>
              <a:gd name="T11" fmla="*/ 762000 h 21600"/>
              <a:gd name="T12" fmla="*/ 0 w 21600"/>
              <a:gd name="T13" fmla="*/ 762000 h 21600"/>
              <a:gd name="T14" fmla="*/ 1371600 w 21600"/>
              <a:gd name="T15" fmla="*/ 76200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4445 w 21600"/>
              <a:gd name="T25" fmla="*/ 1858 h 21600"/>
              <a:gd name="T26" fmla="*/ 17311 w 21600"/>
              <a:gd name="T27" fmla="*/ 1232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" name="TextBox 139"/>
          <p:cNvSpPr txBox="1">
            <a:spLocks noChangeArrowheads="1"/>
          </p:cNvSpPr>
          <p:nvPr/>
        </p:nvSpPr>
        <p:spPr bwMode="auto">
          <a:xfrm>
            <a:off x="1981200" y="407988"/>
            <a:ext cx="914400" cy="4302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200"/>
              <a:t>Portal</a:t>
            </a:r>
          </a:p>
        </p:txBody>
      </p:sp>
      <p:sp>
        <p:nvSpPr>
          <p:cNvPr id="142" name="Oval 8"/>
          <p:cNvSpPr>
            <a:spLocks noChangeAspect="1" noChangeArrowheads="1"/>
          </p:cNvSpPr>
          <p:nvPr/>
        </p:nvSpPr>
        <p:spPr bwMode="auto">
          <a:xfrm>
            <a:off x="2743200" y="3060700"/>
            <a:ext cx="4495800" cy="10541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" name="Oval 9"/>
          <p:cNvSpPr>
            <a:spLocks noChangeArrowheads="1"/>
          </p:cNvSpPr>
          <p:nvPr/>
        </p:nvSpPr>
        <p:spPr bwMode="auto">
          <a:xfrm>
            <a:off x="6096000" y="3352800"/>
            <a:ext cx="609600" cy="228600"/>
          </a:xfrm>
          <a:prstGeom prst="ellipse">
            <a:avLst/>
          </a:prstGeom>
          <a:solidFill>
            <a:srgbClr val="9933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4" name="Oval 10"/>
          <p:cNvSpPr>
            <a:spLocks noChangeArrowheads="1"/>
          </p:cNvSpPr>
          <p:nvPr/>
        </p:nvSpPr>
        <p:spPr bwMode="auto">
          <a:xfrm>
            <a:off x="3657600" y="3276600"/>
            <a:ext cx="609600" cy="228600"/>
          </a:xfrm>
          <a:prstGeom prst="ellipse">
            <a:avLst/>
          </a:prstGeom>
          <a:solidFill>
            <a:srgbClr val="9933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" name="Oval 11"/>
          <p:cNvSpPr>
            <a:spLocks noChangeArrowheads="1"/>
          </p:cNvSpPr>
          <p:nvPr/>
        </p:nvSpPr>
        <p:spPr bwMode="auto">
          <a:xfrm>
            <a:off x="5105400" y="3505200"/>
            <a:ext cx="609600" cy="228600"/>
          </a:xfrm>
          <a:prstGeom prst="ellipse">
            <a:avLst/>
          </a:prstGeom>
          <a:solidFill>
            <a:srgbClr val="9933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6" name="Oval 12"/>
          <p:cNvSpPr>
            <a:spLocks noChangeArrowheads="1"/>
          </p:cNvSpPr>
          <p:nvPr/>
        </p:nvSpPr>
        <p:spPr bwMode="auto">
          <a:xfrm>
            <a:off x="4953000" y="3124200"/>
            <a:ext cx="609600" cy="228600"/>
          </a:xfrm>
          <a:prstGeom prst="ellipse">
            <a:avLst/>
          </a:prstGeom>
          <a:solidFill>
            <a:srgbClr val="9933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7" name="Oval 13"/>
          <p:cNvSpPr>
            <a:spLocks noChangeArrowheads="1"/>
          </p:cNvSpPr>
          <p:nvPr/>
        </p:nvSpPr>
        <p:spPr bwMode="auto">
          <a:xfrm>
            <a:off x="4343400" y="3505200"/>
            <a:ext cx="609600" cy="228600"/>
          </a:xfrm>
          <a:prstGeom prst="ellipse">
            <a:avLst/>
          </a:prstGeom>
          <a:solidFill>
            <a:srgbClr val="9933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8" name="Oval 14"/>
          <p:cNvSpPr>
            <a:spLocks noChangeArrowheads="1"/>
          </p:cNvSpPr>
          <p:nvPr/>
        </p:nvSpPr>
        <p:spPr bwMode="auto">
          <a:xfrm>
            <a:off x="3581400" y="3733800"/>
            <a:ext cx="609600" cy="228600"/>
          </a:xfrm>
          <a:prstGeom prst="ellipse">
            <a:avLst/>
          </a:prstGeom>
          <a:solidFill>
            <a:srgbClr val="9933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9" name="Oval 15"/>
          <p:cNvSpPr>
            <a:spLocks noChangeArrowheads="1"/>
          </p:cNvSpPr>
          <p:nvPr/>
        </p:nvSpPr>
        <p:spPr bwMode="auto">
          <a:xfrm>
            <a:off x="2971800" y="3429000"/>
            <a:ext cx="609600" cy="228600"/>
          </a:xfrm>
          <a:prstGeom prst="ellipse">
            <a:avLst/>
          </a:prstGeom>
          <a:solidFill>
            <a:srgbClr val="9933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0" name="Oval 8"/>
          <p:cNvSpPr>
            <a:spLocks noChangeAspect="1" noChangeArrowheads="1"/>
          </p:cNvSpPr>
          <p:nvPr/>
        </p:nvSpPr>
        <p:spPr bwMode="auto">
          <a:xfrm>
            <a:off x="2743200" y="4508500"/>
            <a:ext cx="4495800" cy="10541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1" name="Oval 9"/>
          <p:cNvSpPr>
            <a:spLocks noChangeArrowheads="1"/>
          </p:cNvSpPr>
          <p:nvPr/>
        </p:nvSpPr>
        <p:spPr bwMode="auto">
          <a:xfrm>
            <a:off x="6096000" y="4800600"/>
            <a:ext cx="609600" cy="228600"/>
          </a:xfrm>
          <a:prstGeom prst="ellipse">
            <a:avLst/>
          </a:prstGeom>
          <a:solidFill>
            <a:srgbClr val="9933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2" name="Oval 10"/>
          <p:cNvSpPr>
            <a:spLocks noChangeArrowheads="1"/>
          </p:cNvSpPr>
          <p:nvPr/>
        </p:nvSpPr>
        <p:spPr bwMode="auto">
          <a:xfrm>
            <a:off x="3733800" y="4724400"/>
            <a:ext cx="609600" cy="228600"/>
          </a:xfrm>
          <a:prstGeom prst="ellipse">
            <a:avLst/>
          </a:prstGeom>
          <a:solidFill>
            <a:srgbClr val="9933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" name="Oval 11"/>
          <p:cNvSpPr>
            <a:spLocks noChangeArrowheads="1"/>
          </p:cNvSpPr>
          <p:nvPr/>
        </p:nvSpPr>
        <p:spPr bwMode="auto">
          <a:xfrm>
            <a:off x="5105400" y="4953000"/>
            <a:ext cx="609600" cy="228600"/>
          </a:xfrm>
          <a:prstGeom prst="ellipse">
            <a:avLst/>
          </a:prstGeom>
          <a:solidFill>
            <a:srgbClr val="9933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4" name="Oval 12"/>
          <p:cNvSpPr>
            <a:spLocks noChangeArrowheads="1"/>
          </p:cNvSpPr>
          <p:nvPr/>
        </p:nvSpPr>
        <p:spPr bwMode="auto">
          <a:xfrm>
            <a:off x="4953000" y="4572000"/>
            <a:ext cx="609600" cy="228600"/>
          </a:xfrm>
          <a:prstGeom prst="ellipse">
            <a:avLst/>
          </a:prstGeom>
          <a:solidFill>
            <a:srgbClr val="9933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5" name="Oval 13"/>
          <p:cNvSpPr>
            <a:spLocks noChangeArrowheads="1"/>
          </p:cNvSpPr>
          <p:nvPr/>
        </p:nvSpPr>
        <p:spPr bwMode="auto">
          <a:xfrm>
            <a:off x="4343400" y="4953000"/>
            <a:ext cx="609600" cy="228600"/>
          </a:xfrm>
          <a:prstGeom prst="ellipse">
            <a:avLst/>
          </a:prstGeom>
          <a:solidFill>
            <a:srgbClr val="9933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6" name="Oval 14"/>
          <p:cNvSpPr>
            <a:spLocks noChangeArrowheads="1"/>
          </p:cNvSpPr>
          <p:nvPr/>
        </p:nvSpPr>
        <p:spPr bwMode="auto">
          <a:xfrm>
            <a:off x="3657600" y="5181600"/>
            <a:ext cx="609600" cy="228600"/>
          </a:xfrm>
          <a:prstGeom prst="ellipse">
            <a:avLst/>
          </a:prstGeom>
          <a:solidFill>
            <a:srgbClr val="9933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7" name="Oval 15"/>
          <p:cNvSpPr>
            <a:spLocks noChangeArrowheads="1"/>
          </p:cNvSpPr>
          <p:nvPr/>
        </p:nvSpPr>
        <p:spPr bwMode="auto">
          <a:xfrm>
            <a:off x="2971800" y="4876800"/>
            <a:ext cx="609600" cy="228600"/>
          </a:xfrm>
          <a:prstGeom prst="ellipse">
            <a:avLst/>
          </a:prstGeom>
          <a:solidFill>
            <a:srgbClr val="9933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9" name="Line 43"/>
          <p:cNvSpPr>
            <a:spLocks noChangeAspect="1" noChangeShapeType="1"/>
          </p:cNvSpPr>
          <p:nvPr/>
        </p:nvSpPr>
        <p:spPr bwMode="auto">
          <a:xfrm>
            <a:off x="6172200" y="3962400"/>
            <a:ext cx="587375" cy="2057400"/>
          </a:xfrm>
          <a:prstGeom prst="line">
            <a:avLst/>
          </a:prstGeom>
          <a:noFill/>
          <a:ln w="57150">
            <a:solidFill>
              <a:srgbClr val="CC0000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0" name="Line 44"/>
          <p:cNvSpPr>
            <a:spLocks noChangeAspect="1" noChangeShapeType="1"/>
          </p:cNvSpPr>
          <p:nvPr/>
        </p:nvSpPr>
        <p:spPr bwMode="auto">
          <a:xfrm flipH="1">
            <a:off x="2701925" y="4114800"/>
            <a:ext cx="879475" cy="1905000"/>
          </a:xfrm>
          <a:prstGeom prst="line">
            <a:avLst/>
          </a:prstGeom>
          <a:noFill/>
          <a:ln w="57150">
            <a:solidFill>
              <a:srgbClr val="CC0000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7" name="Line 51"/>
          <p:cNvSpPr>
            <a:spLocks noChangeAspect="1" noChangeShapeType="1"/>
          </p:cNvSpPr>
          <p:nvPr/>
        </p:nvSpPr>
        <p:spPr bwMode="auto">
          <a:xfrm flipV="1">
            <a:off x="6629400" y="3962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4" name="Line 48"/>
          <p:cNvSpPr>
            <a:spLocks noChangeAspect="1" noChangeShapeType="1"/>
          </p:cNvSpPr>
          <p:nvPr/>
        </p:nvSpPr>
        <p:spPr bwMode="auto">
          <a:xfrm>
            <a:off x="5410200" y="2667000"/>
            <a:ext cx="0" cy="1828800"/>
          </a:xfrm>
          <a:prstGeom prst="line">
            <a:avLst/>
          </a:prstGeom>
          <a:noFill/>
          <a:ln w="57150">
            <a:solidFill>
              <a:srgbClr val="808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4" name="Line 38"/>
          <p:cNvSpPr>
            <a:spLocks noChangeAspect="1" noChangeShapeType="1"/>
          </p:cNvSpPr>
          <p:nvPr/>
        </p:nvSpPr>
        <p:spPr bwMode="auto">
          <a:xfrm>
            <a:off x="4419600" y="4114800"/>
            <a:ext cx="0" cy="1905000"/>
          </a:xfrm>
          <a:prstGeom prst="line">
            <a:avLst/>
          </a:prstGeom>
          <a:noFill/>
          <a:ln w="57150">
            <a:solidFill>
              <a:srgbClr val="808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2" grpId="0" animBg="1"/>
      <p:bldP spid="44" grpId="0" animBg="1"/>
      <p:bldP spid="71" grpId="0" animBg="1"/>
      <p:bldP spid="72" grpId="0" animBg="1"/>
      <p:bldP spid="73" grpId="0" animBg="1"/>
      <p:bldP spid="75" grpId="0" animBg="1"/>
      <p:bldP spid="76" grpId="0" animBg="1"/>
      <p:bldP spid="77" grpId="0" animBg="1"/>
      <p:bldP spid="78" grpId="0" animBg="1"/>
      <p:bldP spid="81" grpId="0" animBg="1"/>
      <p:bldP spid="82" grpId="0"/>
      <p:bldP spid="83" grpId="0"/>
      <p:bldP spid="88" grpId="0" animBg="1"/>
      <p:bldP spid="89" grpId="0"/>
      <p:bldP spid="90" grpId="0"/>
      <p:bldP spid="91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31" grpId="0" animBg="1"/>
      <p:bldP spid="133" grpId="0" animBg="1"/>
      <p:bldP spid="136" grpId="0" animBg="1"/>
      <p:bldP spid="137" grpId="0" animBg="1"/>
      <p:bldP spid="138" grpId="0" animBg="1"/>
      <p:bldP spid="24578" grpId="0" animBg="1"/>
      <p:bldP spid="140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79" grpId="0" animBg="1"/>
      <p:bldP spid="80" grpId="0" animBg="1"/>
      <p:bldP spid="87" grpId="0" animBg="1"/>
      <p:bldP spid="84" grpId="0" animBg="1"/>
      <p:bldP spid="7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429000" y="1828800"/>
            <a:ext cx="2286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Steering Committee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981200" y="2438400"/>
            <a:ext cx="15240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Support NBDC</a:t>
            </a:r>
            <a:endParaRPr lang="en-US" sz="1400" dirty="0"/>
          </a:p>
        </p:txBody>
      </p:sp>
      <p:sp>
        <p:nvSpPr>
          <p:cNvPr id="6" name="Round Single Corner Rectangle 5"/>
          <p:cNvSpPr/>
          <p:nvPr/>
        </p:nvSpPr>
        <p:spPr>
          <a:xfrm>
            <a:off x="2209800" y="3962400"/>
            <a:ext cx="762000" cy="381000"/>
          </a:xfrm>
          <a:prstGeom prst="round1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Theme 2</a:t>
            </a:r>
            <a:endParaRPr lang="en-US" sz="1400" dirty="0"/>
          </a:p>
        </p:txBody>
      </p:sp>
      <p:sp>
        <p:nvSpPr>
          <p:cNvPr id="7" name="Round Single Corner Rectangle 6"/>
          <p:cNvSpPr/>
          <p:nvPr/>
        </p:nvSpPr>
        <p:spPr>
          <a:xfrm>
            <a:off x="3200400" y="3962400"/>
            <a:ext cx="762000" cy="381000"/>
          </a:xfrm>
          <a:prstGeom prst="round1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Theme 3</a:t>
            </a:r>
            <a:endParaRPr lang="en-US" sz="1400" dirty="0"/>
          </a:p>
        </p:txBody>
      </p:sp>
      <p:sp>
        <p:nvSpPr>
          <p:cNvPr id="8" name="Round Single Corner Rectangle 7"/>
          <p:cNvSpPr/>
          <p:nvPr/>
        </p:nvSpPr>
        <p:spPr>
          <a:xfrm>
            <a:off x="4191000" y="3962400"/>
            <a:ext cx="762000" cy="381000"/>
          </a:xfrm>
          <a:prstGeom prst="round1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Theme 4</a:t>
            </a:r>
            <a:endParaRPr lang="en-US" sz="1400" dirty="0"/>
          </a:p>
        </p:txBody>
      </p:sp>
      <p:sp>
        <p:nvSpPr>
          <p:cNvPr id="9" name="Round Single Corner Rectangle 8"/>
          <p:cNvSpPr/>
          <p:nvPr/>
        </p:nvSpPr>
        <p:spPr>
          <a:xfrm>
            <a:off x="5257800" y="3962400"/>
            <a:ext cx="762000" cy="381000"/>
          </a:xfrm>
          <a:prstGeom prst="round1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Theme 5</a:t>
            </a:r>
            <a:endParaRPr lang="en-US" sz="1400" dirty="0"/>
          </a:p>
        </p:txBody>
      </p:sp>
      <p:sp>
        <p:nvSpPr>
          <p:cNvPr id="10" name="Round Single Corner Rectangle 9"/>
          <p:cNvSpPr/>
          <p:nvPr/>
        </p:nvSpPr>
        <p:spPr>
          <a:xfrm>
            <a:off x="6248400" y="3962400"/>
            <a:ext cx="762000" cy="381000"/>
          </a:xfrm>
          <a:prstGeom prst="round1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Theme 6</a:t>
            </a:r>
            <a:endParaRPr lang="en-US" sz="1400" dirty="0"/>
          </a:p>
        </p:txBody>
      </p:sp>
      <p:sp>
        <p:nvSpPr>
          <p:cNvPr id="11" name="Round Single Corner Rectangle 10"/>
          <p:cNvSpPr/>
          <p:nvPr/>
        </p:nvSpPr>
        <p:spPr>
          <a:xfrm>
            <a:off x="7315200" y="3962400"/>
            <a:ext cx="762000" cy="381000"/>
          </a:xfrm>
          <a:prstGeom prst="round1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Theme 7</a:t>
            </a:r>
            <a:endParaRPr lang="en-US" sz="1400" dirty="0"/>
          </a:p>
        </p:txBody>
      </p:sp>
      <p:sp>
        <p:nvSpPr>
          <p:cNvPr id="12" name="Round Single Corner Rectangle 11"/>
          <p:cNvSpPr/>
          <p:nvPr/>
        </p:nvSpPr>
        <p:spPr>
          <a:xfrm>
            <a:off x="1143000" y="3962400"/>
            <a:ext cx="762000" cy="381000"/>
          </a:xfrm>
          <a:prstGeom prst="round1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Theme 1</a:t>
            </a:r>
            <a:endParaRPr lang="en-US" sz="1400" dirty="0"/>
          </a:p>
        </p:txBody>
      </p:sp>
      <p:cxnSp>
        <p:nvCxnSpPr>
          <p:cNvPr id="15" name="Straight Connector 14"/>
          <p:cNvCxnSpPr>
            <a:stCxn id="4" idx="2"/>
            <a:endCxn id="29" idx="0"/>
          </p:cNvCxnSpPr>
          <p:nvPr/>
        </p:nvCxnSpPr>
        <p:spPr>
          <a:xfrm rot="5400000">
            <a:off x="4191000" y="2590800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0" y="3733800"/>
            <a:ext cx="6172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endCxn id="12" idx="0"/>
          </p:cNvCxnSpPr>
          <p:nvPr/>
        </p:nvCxnSpPr>
        <p:spPr>
          <a:xfrm rot="5400000">
            <a:off x="1409700" y="38481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>
            <a:off x="2476500" y="38481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>
            <a:off x="3467100" y="38481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>
            <a:off x="4457700" y="38481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5524500" y="38481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6515100" y="38481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7581900" y="38481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1676400" y="4876800"/>
            <a:ext cx="6019800" cy="91440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Members programs’, projects, activities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3200400" y="2971800"/>
            <a:ext cx="2743200" cy="5334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National Platform meeting</a:t>
            </a:r>
            <a:endParaRPr lang="en-US" dirty="0"/>
          </a:p>
        </p:txBody>
      </p:sp>
      <p:cxnSp>
        <p:nvCxnSpPr>
          <p:cNvPr id="32" name="Straight Connector 31"/>
          <p:cNvCxnSpPr>
            <a:stCxn id="5" idx="3"/>
          </p:cNvCxnSpPr>
          <p:nvPr/>
        </p:nvCxnSpPr>
        <p:spPr>
          <a:xfrm>
            <a:off x="3505200" y="2590800"/>
            <a:ext cx="1066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29" idx="2"/>
          </p:cNvCxnSpPr>
          <p:nvPr/>
        </p:nvCxnSpPr>
        <p:spPr>
          <a:xfrm rot="5400000">
            <a:off x="4457700" y="36195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Callout 41"/>
          <p:cNvSpPr/>
          <p:nvPr/>
        </p:nvSpPr>
        <p:spPr>
          <a:xfrm>
            <a:off x="6858000" y="1600200"/>
            <a:ext cx="1828800" cy="1143000"/>
          </a:xfrm>
          <a:prstGeom prst="wedgeEllipseCallout">
            <a:avLst>
              <a:gd name="adj1" fmla="val -58175"/>
              <a:gd name="adj2" fmla="val 4325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Links to policy 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rot="16200000" flipH="1">
            <a:off x="1524000" y="4495800"/>
            <a:ext cx="457200" cy="3048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5400000">
            <a:off x="4420394" y="4571206"/>
            <a:ext cx="3048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rot="16200000" flipH="1">
            <a:off x="2552702" y="4533901"/>
            <a:ext cx="380999" cy="15239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rot="16200000" flipH="1">
            <a:off x="3467100" y="4533900"/>
            <a:ext cx="304800" cy="762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rot="5400000">
            <a:off x="5449094" y="4609306"/>
            <a:ext cx="304800" cy="777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rot="5400000">
            <a:off x="6401594" y="4571206"/>
            <a:ext cx="304800" cy="1539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rot="5400000">
            <a:off x="7239000" y="4572000"/>
            <a:ext cx="381000" cy="381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Curved Left Arrow 69"/>
          <p:cNvSpPr/>
          <p:nvPr/>
        </p:nvSpPr>
        <p:spPr>
          <a:xfrm>
            <a:off x="6705600" y="2971800"/>
            <a:ext cx="2209800" cy="2971800"/>
          </a:xfrm>
          <a:prstGeom prst="curvedLef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2" name="Curved Down Arrow 71"/>
          <p:cNvSpPr/>
          <p:nvPr/>
        </p:nvSpPr>
        <p:spPr>
          <a:xfrm rot="16200000">
            <a:off x="-152399" y="3200400"/>
            <a:ext cx="2971800" cy="2209800"/>
          </a:xfrm>
          <a:prstGeom prst="curved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Implications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Brining non-traditional parties together; e.g. </a:t>
            </a:r>
            <a:r>
              <a:rPr lang="en-US" dirty="0" err="1" smtClean="0"/>
              <a:t>MoA</a:t>
            </a:r>
            <a:r>
              <a:rPr lang="en-US" dirty="0" smtClean="0"/>
              <a:t> and Water action; EEF and ARARI etc;</a:t>
            </a:r>
          </a:p>
          <a:p>
            <a:r>
              <a:rPr lang="en-US" dirty="0" smtClean="0"/>
              <a:t>Space for issues beyond rainwater; SLM; Greening of landscapes, Water and Sanitation;</a:t>
            </a:r>
          </a:p>
          <a:p>
            <a:r>
              <a:rPr lang="en-US" dirty="0" smtClean="0"/>
              <a:t>Attracting attention of various institutions (ICRAF Africa rising, FAO, Ethiopian Food Security fund);</a:t>
            </a:r>
          </a:p>
          <a:p>
            <a:r>
              <a:rPr lang="en-US" dirty="0" smtClean="0"/>
              <a:t>Attracted attention of donors (e.g. DFID, UNEP);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Communicating Inside Out 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686800" cy="4525963"/>
          </a:xfrm>
        </p:spPr>
        <p:txBody>
          <a:bodyPr>
            <a:noAutofit/>
          </a:bodyPr>
          <a:lstStyle/>
          <a:p>
            <a:r>
              <a:rPr lang="en-US" sz="2400" i="1" dirty="0" smtClean="0"/>
              <a:t>Project and event planning and reporting</a:t>
            </a:r>
            <a:r>
              <a:rPr lang="en-US" sz="2400" dirty="0" smtClean="0"/>
              <a:t> – Within the Basin, we use an open wiki accessible to all project staff (and visible to others – </a:t>
            </a:r>
            <a:r>
              <a:rPr lang="en-US" sz="2400" u="sng" dirty="0" smtClean="0">
                <a:hlinkClick r:id="rId2"/>
              </a:rPr>
              <a:t>http://nilebdc.wikispaces.com</a:t>
            </a:r>
            <a:r>
              <a:rPr lang="en-US" sz="2400" dirty="0" smtClean="0"/>
              <a:t>), to share plans and information needed to coordinate the Challenge. </a:t>
            </a:r>
          </a:p>
          <a:p>
            <a:r>
              <a:rPr lang="en-US" sz="2400" i="1" dirty="0" smtClean="0"/>
              <a:t>Documenting discussions and events</a:t>
            </a:r>
            <a:r>
              <a:rPr lang="en-US" sz="2400" dirty="0" smtClean="0"/>
              <a:t> – This includes archiving reports, documents, presentations, posters etc in an open repository (</a:t>
            </a:r>
            <a:r>
              <a:rPr lang="en-US" sz="2400" u="sng" dirty="0" smtClean="0">
                <a:hlinkClick r:id="rId3"/>
              </a:rPr>
              <a:t>http://cgspace.cgiar.org/handle/10568/2296</a:t>
            </a:r>
            <a:r>
              <a:rPr lang="en-US" sz="2400" dirty="0" smtClean="0"/>
              <a:t>). </a:t>
            </a:r>
          </a:p>
          <a:p>
            <a:r>
              <a:rPr lang="en-US" sz="2400" i="1" dirty="0" smtClean="0"/>
              <a:t>Using different meeting formats</a:t>
            </a:r>
            <a:r>
              <a:rPr lang="en-US" sz="2400" dirty="0" smtClean="0"/>
              <a:t> – Workshops, events, and meetings are important parts of the Challenge; hard seat’ interviews </a:t>
            </a:r>
          </a:p>
          <a:p>
            <a:r>
              <a:rPr lang="en-US" sz="2400" i="1" dirty="0" smtClean="0"/>
              <a:t>Publishing open products</a:t>
            </a:r>
            <a:r>
              <a:rPr lang="en-US" sz="2400" dirty="0" smtClean="0"/>
              <a:t> – These include </a:t>
            </a:r>
            <a:r>
              <a:rPr lang="en-US" sz="2400" dirty="0" err="1" smtClean="0"/>
              <a:t>Dspace</a:t>
            </a:r>
            <a:r>
              <a:rPr lang="en-US" sz="2400" dirty="0" smtClean="0"/>
              <a:t> for reports, </a:t>
            </a:r>
            <a:r>
              <a:rPr lang="en-US" sz="2400" dirty="0" err="1" smtClean="0"/>
              <a:t>flickr</a:t>
            </a:r>
            <a:r>
              <a:rPr lang="en-US" sz="2400" dirty="0" smtClean="0"/>
              <a:t> for photos, </a:t>
            </a:r>
            <a:r>
              <a:rPr lang="en-US" sz="2400" dirty="0" err="1" smtClean="0"/>
              <a:t>slideshare</a:t>
            </a:r>
            <a:r>
              <a:rPr lang="en-US" sz="2400" dirty="0" smtClean="0"/>
              <a:t> for presentations and posters, and blip for video (see </a:t>
            </a:r>
            <a:r>
              <a:rPr lang="en-US" sz="2400" u="sng" dirty="0" smtClean="0">
                <a:hlinkClick r:id="rId4"/>
              </a:rPr>
              <a:t>http://nilebdc.org/comms-tools</a:t>
            </a:r>
            <a:r>
              <a:rPr lang="en-US" sz="2400" dirty="0" smtClean="0"/>
              <a:t>). </a:t>
            </a:r>
          </a:p>
          <a:p>
            <a:r>
              <a:rPr lang="en-US" sz="2400" i="1" dirty="0" smtClean="0"/>
              <a:t>Spillovers to other organizations:</a:t>
            </a:r>
            <a:r>
              <a:rPr lang="en-US" sz="2400" dirty="0" smtClean="0"/>
              <a:t> Our </a:t>
            </a:r>
            <a:r>
              <a:rPr lang="en-US" sz="2400" dirty="0" err="1" smtClean="0"/>
              <a:t>Dspace</a:t>
            </a:r>
            <a:r>
              <a:rPr lang="en-US" sz="2400" dirty="0" smtClean="0"/>
              <a:t> repository has evolved to include a repository for the CPWF; the Google Calendar is being used by CPWF and the Mekong; The CPWF has a lively Yammer network; NBDC ‘model’ as a demonstration/discussion base for other ILRI projects</a:t>
            </a:r>
            <a:endParaRPr lang="en-US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Wider influence and institutional change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a typeface="MS PGothic" pitchFamily="34" charset="-128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  <a:ea typeface="MS PGothic" pitchFamily="34" charset="-128"/>
                <a:cs typeface="Arial" pitchFamily="34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50292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800" dirty="0" smtClean="0">
                <a:ea typeface="MS PGothic" pitchFamily="34" charset="-128"/>
              </a:rPr>
              <a:t>Linking </a:t>
            </a:r>
            <a:r>
              <a:rPr lang="en-US" sz="2800" dirty="0" smtClean="0">
                <a:ea typeface="MS PGothic" pitchFamily="34" charset="-128"/>
              </a:rPr>
              <a:t> Projects with bigger initiatives; rainwater  with income / </a:t>
            </a:r>
            <a:r>
              <a:rPr lang="en-US" sz="2800" dirty="0">
                <a:ea typeface="MS PGothic" pitchFamily="34" charset="-128"/>
              </a:rPr>
              <a:t>benefits. </a:t>
            </a:r>
            <a:endParaRPr lang="en-US" sz="2800" dirty="0">
              <a:solidFill>
                <a:srgbClr val="0070C0"/>
              </a:solidFill>
              <a:ea typeface="MS PGothic" pitchFamily="34" charset="-128"/>
            </a:endParaRPr>
          </a:p>
          <a:p>
            <a:pPr>
              <a:defRPr/>
            </a:pPr>
            <a:r>
              <a:rPr lang="en-US" sz="2800" dirty="0">
                <a:ea typeface="MS PGothic" pitchFamily="34" charset="-128"/>
              </a:rPr>
              <a:t>  </a:t>
            </a:r>
            <a:r>
              <a:rPr lang="en-US" sz="2800" dirty="0" smtClean="0">
                <a:ea typeface="MS PGothic" pitchFamily="34" charset="-128"/>
              </a:rPr>
              <a:t>National </a:t>
            </a:r>
            <a:r>
              <a:rPr lang="en-US" sz="2800" dirty="0">
                <a:ea typeface="MS PGothic" pitchFamily="34" charset="-128"/>
              </a:rPr>
              <a:t>forums; National platforms on land, water, NRM;</a:t>
            </a:r>
          </a:p>
          <a:p>
            <a:pPr>
              <a:defRPr/>
            </a:pPr>
            <a:r>
              <a:rPr lang="en-US" sz="2800" dirty="0">
                <a:ea typeface="MS PGothic" pitchFamily="34" charset="-128"/>
              </a:rPr>
              <a:t>  Membership in Key national forums (e.g. WWW with </a:t>
            </a:r>
            <a:r>
              <a:rPr lang="en-US" sz="2800" dirty="0" err="1">
                <a:ea typeface="MS PGothic" pitchFamily="34" charset="-128"/>
              </a:rPr>
              <a:t>MoWR</a:t>
            </a:r>
            <a:r>
              <a:rPr lang="en-US" sz="2800" dirty="0">
                <a:ea typeface="MS PGothic" pitchFamily="34" charset="-128"/>
              </a:rPr>
              <a:t>; Irrigation taskforce with </a:t>
            </a:r>
            <a:r>
              <a:rPr lang="en-US" sz="2800" dirty="0" err="1">
                <a:ea typeface="MS PGothic" pitchFamily="34" charset="-128"/>
              </a:rPr>
              <a:t>MoA</a:t>
            </a:r>
            <a:r>
              <a:rPr lang="en-US" sz="2800" dirty="0">
                <a:ea typeface="MS PGothic" pitchFamily="34" charset="-128"/>
              </a:rPr>
              <a:t>);</a:t>
            </a:r>
          </a:p>
          <a:p>
            <a:pPr>
              <a:defRPr/>
            </a:pPr>
            <a:r>
              <a:rPr lang="en-US" sz="2800" dirty="0">
                <a:ea typeface="MS PGothic" pitchFamily="34" charset="-128"/>
              </a:rPr>
              <a:t> Hosting, co-hosting regional and global conferences; Water 2011, EcoCASD2011</a:t>
            </a:r>
            <a:r>
              <a:rPr lang="en-US" sz="2800" dirty="0" smtClean="0">
                <a:ea typeface="MS PGothic" pitchFamily="34" charset="-128"/>
              </a:rPr>
              <a:t>; World Water Week;</a:t>
            </a:r>
            <a:endParaRPr lang="en-US" sz="2800" dirty="0">
              <a:ea typeface="MS PGothic" pitchFamily="34" charset="-128"/>
            </a:endParaRPr>
          </a:p>
          <a:p>
            <a:pPr>
              <a:defRPr/>
            </a:pPr>
            <a:r>
              <a:rPr lang="en-US" sz="2800" dirty="0">
                <a:ea typeface="MS PGothic" pitchFamily="34" charset="-128"/>
              </a:rPr>
              <a:t> Africa wide forums: </a:t>
            </a:r>
            <a:r>
              <a:rPr lang="en-US" sz="2800" dirty="0" smtClean="0">
                <a:ea typeface="MS PGothic" pitchFamily="34" charset="-128"/>
              </a:rPr>
              <a:t>ACPC on RWM for CC (</a:t>
            </a:r>
            <a:r>
              <a:rPr lang="en-US" sz="2800" dirty="0" smtClean="0">
                <a:ea typeface="MS PGothic" pitchFamily="34" charset="-128"/>
              </a:rPr>
              <a:t>series)</a:t>
            </a:r>
            <a:r>
              <a:rPr lang="en-US" sz="2800" dirty="0" smtClean="0">
                <a:ea typeface="MS PGothic" pitchFamily="34" charset="-128"/>
              </a:rPr>
              <a:t>; </a:t>
            </a:r>
            <a:r>
              <a:rPr lang="en-US" sz="2800" dirty="0">
                <a:ea typeface="MS PGothic" pitchFamily="34" charset="-128"/>
              </a:rPr>
              <a:t>African Livestock Production </a:t>
            </a:r>
            <a:r>
              <a:rPr lang="en-US" sz="2800" dirty="0" smtClean="0">
                <a:ea typeface="MS PGothic" pitchFamily="34" charset="-128"/>
              </a:rPr>
              <a:t>Society;</a:t>
            </a:r>
            <a:endParaRPr lang="en-US" sz="2800" dirty="0">
              <a:ea typeface="MS PGothic" pitchFamily="34" charset="-128"/>
            </a:endParaRPr>
          </a:p>
          <a:p>
            <a:pPr>
              <a:defRPr/>
            </a:pPr>
            <a:r>
              <a:rPr lang="en-US" sz="2800" dirty="0">
                <a:ea typeface="MS PGothic" pitchFamily="34" charset="-128"/>
              </a:rPr>
              <a:t> Global forums; </a:t>
            </a:r>
            <a:r>
              <a:rPr lang="en-US" sz="2800" dirty="0" smtClean="0">
                <a:ea typeface="MS PGothic" pitchFamily="34" charset="-128"/>
              </a:rPr>
              <a:t>IFWF3; Cop 17; Africa wide RWM networks;</a:t>
            </a:r>
            <a:endParaRPr lang="en-US" sz="2800" dirty="0">
              <a:ea typeface="MS PGothic" pitchFamily="34" charset="-128"/>
            </a:endParaRPr>
          </a:p>
          <a:p>
            <a:pPr>
              <a:defRPr/>
            </a:pPr>
            <a:r>
              <a:rPr lang="en-US" sz="2800" dirty="0">
                <a:ea typeface="MS PGothic" pitchFamily="34" charset="-128"/>
              </a:rPr>
              <a:t> Building trust </a:t>
            </a:r>
            <a:r>
              <a:rPr lang="en-US" sz="2800" dirty="0" smtClean="0">
                <a:ea typeface="MS PGothic" pitchFamily="34" charset="-128"/>
              </a:rPr>
              <a:t> </a:t>
            </a:r>
            <a:r>
              <a:rPr lang="en-US" sz="2800" dirty="0" smtClean="0">
                <a:ea typeface="MS PGothic" pitchFamily="34" charset="-128"/>
              </a:rPr>
              <a:t>&amp;</a:t>
            </a:r>
            <a:r>
              <a:rPr lang="en-US" sz="2800" dirty="0" smtClean="0">
                <a:ea typeface="MS PGothic" pitchFamily="34" charset="-128"/>
              </a:rPr>
              <a:t> </a:t>
            </a:r>
            <a:r>
              <a:rPr lang="en-US" sz="2800" dirty="0">
                <a:ea typeface="MS PGothic" pitchFamily="34" charset="-128"/>
              </a:rPr>
              <a:t>participation of policy makers at national and regional </a:t>
            </a:r>
            <a:r>
              <a:rPr lang="en-US" sz="2800" dirty="0" smtClean="0">
                <a:ea typeface="MS PGothic" pitchFamily="34" charset="-128"/>
              </a:rPr>
              <a:t>levels; (e.g. President of </a:t>
            </a:r>
            <a:r>
              <a:rPr lang="en-US" sz="2800" dirty="0" err="1" smtClean="0">
                <a:ea typeface="MS PGothic" pitchFamily="34" charset="-128"/>
              </a:rPr>
              <a:t>Amhara</a:t>
            </a:r>
            <a:r>
              <a:rPr lang="en-US" sz="2800" dirty="0" smtClean="0">
                <a:ea typeface="MS PGothic" pitchFamily="34" charset="-128"/>
              </a:rPr>
              <a:t> RS)</a:t>
            </a:r>
            <a:endParaRPr lang="en-US" sz="2800" dirty="0">
              <a:ea typeface="MS PGothic" pitchFamily="34" charset="-128"/>
            </a:endParaRP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810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Attracting Investment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229600" cy="4525963"/>
          </a:xfrm>
        </p:spPr>
        <p:txBody>
          <a:bodyPr>
            <a:noAutofit/>
          </a:bodyPr>
          <a:lstStyle/>
          <a:p>
            <a:r>
              <a:rPr lang="en-US" sz="2800" dirty="0" smtClean="0"/>
              <a:t>DFID- SCIP Ethiopia; </a:t>
            </a:r>
            <a:r>
              <a:rPr lang="en-GB" sz="2800" i="1" kern="0" dirty="0" smtClean="0"/>
              <a:t>Institutional l</a:t>
            </a:r>
            <a:r>
              <a:rPr lang="en-US" sz="2800" i="1" dirty="0" smtClean="0"/>
              <a:t>earning and policy action hub on NRM for CRGE delivery in </a:t>
            </a:r>
            <a:r>
              <a:rPr lang="en-US" sz="2800" i="1" dirty="0" smtClean="0"/>
              <a:t>Ethiopia ; 750,000 Pound;</a:t>
            </a:r>
          </a:p>
          <a:p>
            <a:r>
              <a:rPr lang="en-US" sz="2800" dirty="0" smtClean="0"/>
              <a:t>Establish a proactive hub for governmental institutions, NGOs, donors, private sector and civil societies to develop collective action and facilitate a national movement on NRM for CRGE in </a:t>
            </a:r>
            <a:r>
              <a:rPr lang="en-US" sz="2800" dirty="0" smtClean="0"/>
              <a:t>Ethiopia;</a:t>
            </a:r>
          </a:p>
          <a:p>
            <a:r>
              <a:rPr lang="en-US" sz="2800" dirty="0" smtClean="0"/>
              <a:t>UNEP; Creating communities capacity for Adaptation to Climate Change in Ethiopia; 200,000 USD</a:t>
            </a:r>
          </a:p>
          <a:p>
            <a:r>
              <a:rPr lang="en-US" sz="2800" dirty="0" smtClean="0"/>
              <a:t>N2Africa; </a:t>
            </a:r>
            <a:r>
              <a:rPr lang="en-GB" sz="2800" dirty="0" smtClean="0"/>
              <a:t>large </a:t>
            </a:r>
            <a:r>
              <a:rPr lang="en-GB" sz="2800" dirty="0" smtClean="0"/>
              <a:t>scale, science research project focused on putting </a:t>
            </a:r>
            <a:r>
              <a:rPr lang="en-GB" sz="2800" dirty="0" smtClean="0"/>
              <a:t>legumes to intensify African Landscapes; 5 year / 5 million;</a:t>
            </a:r>
          </a:p>
          <a:p>
            <a:r>
              <a:rPr lang="en-GB" sz="2800" dirty="0" smtClean="0"/>
              <a:t>Discussing with World Vision Ethiopia on potential collaboration  </a:t>
            </a:r>
            <a:endParaRPr lang="en-US" sz="2800" dirty="0" smtClean="0"/>
          </a:p>
          <a:p>
            <a:endParaRPr lang="en-US" sz="2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Contribution to </a:t>
            </a:r>
            <a:r>
              <a:rPr lang="en-US" dirty="0" smtClean="0">
                <a:solidFill>
                  <a:srgbClr val="C00000"/>
                </a:solidFill>
              </a:rPr>
              <a:t>emerging Initiatives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(ICRAF Africa rising, FAO, UNEP,CRGE)</a:t>
            </a:r>
            <a:endParaRPr lang="en-US" dirty="0" smtClean="0">
              <a:solidFill>
                <a:srgbClr val="C0000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219200" y="1905000"/>
          <a:ext cx="73152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8D0893-AFEB-4A2D-9960-A51835B45660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Priorities /Adjustments to 2013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Evidence from NBDC-still infant spread/ now coming up;</a:t>
            </a:r>
          </a:p>
          <a:p>
            <a:r>
              <a:rPr lang="en-US" dirty="0" smtClean="0"/>
              <a:t>Focus on external communication / publications/ briefs</a:t>
            </a:r>
            <a:r>
              <a:rPr lang="en-US" dirty="0" smtClean="0"/>
              <a:t>/ </a:t>
            </a:r>
            <a:r>
              <a:rPr lang="en-US" dirty="0" smtClean="0"/>
              <a:t>Videos; </a:t>
            </a:r>
            <a:endParaRPr lang="en-US" dirty="0" smtClean="0"/>
          </a:p>
          <a:p>
            <a:r>
              <a:rPr lang="en-US" dirty="0" smtClean="0"/>
              <a:t>Major policy related workshops</a:t>
            </a:r>
          </a:p>
          <a:p>
            <a:r>
              <a:rPr lang="en-US" dirty="0" smtClean="0"/>
              <a:t>DAAG Group</a:t>
            </a:r>
          </a:p>
          <a:p>
            <a:r>
              <a:rPr lang="en-US" dirty="0" smtClean="0"/>
              <a:t>DFID funding for wider influence, local-regional-national ; NBDC projects to align;</a:t>
            </a:r>
          </a:p>
          <a:p>
            <a:r>
              <a:rPr lang="en-US" dirty="0" smtClean="0"/>
              <a:t>Africa wide RWMs; aligning with Volta and Limpopo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371600" y="1143000"/>
            <a:ext cx="7391400" cy="5715000"/>
            <a:chOff x="864" y="720"/>
            <a:chExt cx="4656" cy="3600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864" y="1920"/>
              <a:ext cx="1149" cy="877"/>
              <a:chOff x="624" y="1824"/>
              <a:chExt cx="1113" cy="864"/>
            </a:xfrm>
          </p:grpSpPr>
          <p:sp>
            <p:nvSpPr>
              <p:cNvPr id="25604" name="Oval 4"/>
              <p:cNvSpPr>
                <a:spLocks noChangeArrowheads="1"/>
              </p:cNvSpPr>
              <p:nvPr/>
            </p:nvSpPr>
            <p:spPr bwMode="auto">
              <a:xfrm>
                <a:off x="672" y="1824"/>
                <a:ext cx="1065" cy="86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b="1">
                  <a:latin typeface="Arial" charset="0"/>
                </a:endParaRPr>
              </a:p>
            </p:txBody>
          </p:sp>
          <p:sp>
            <p:nvSpPr>
              <p:cNvPr id="25605" name="Text Box 5"/>
              <p:cNvSpPr txBox="1">
                <a:spLocks noChangeArrowheads="1"/>
              </p:cNvSpPr>
              <p:nvPr/>
            </p:nvSpPr>
            <p:spPr bwMode="auto">
              <a:xfrm>
                <a:off x="624" y="2064"/>
                <a:ext cx="1068" cy="3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n-GB" b="1">
                    <a:latin typeface="Arial" charset="0"/>
                  </a:rPr>
                  <a:t>N1 – Learning</a:t>
                </a:r>
              </a:p>
              <a:p>
                <a:r>
                  <a:rPr lang="en-GB" b="1">
                    <a:latin typeface="Arial" charset="0"/>
                  </a:rPr>
                  <a:t> from the past</a:t>
                </a:r>
                <a:endParaRPr lang="en-US" b="1">
                  <a:latin typeface="Arial" charset="0"/>
                </a:endParaRPr>
              </a:p>
            </p:txBody>
          </p:sp>
        </p:grpSp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3572" y="1735"/>
              <a:ext cx="1948" cy="1683"/>
              <a:chOff x="3552" y="1632"/>
              <a:chExt cx="1968" cy="1750"/>
            </a:xfrm>
          </p:grpSpPr>
          <p:sp>
            <p:nvSpPr>
              <p:cNvPr id="25607" name="Oval 7"/>
              <p:cNvSpPr>
                <a:spLocks noChangeArrowheads="1"/>
              </p:cNvSpPr>
              <p:nvPr/>
            </p:nvSpPr>
            <p:spPr bwMode="auto">
              <a:xfrm>
                <a:off x="3552" y="1632"/>
                <a:ext cx="1968" cy="175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>
                  <a:latin typeface="Arial" charset="0"/>
                </a:endParaRPr>
              </a:p>
            </p:txBody>
          </p:sp>
          <p:sp>
            <p:nvSpPr>
              <p:cNvPr id="25608" name="Text Box 8"/>
              <p:cNvSpPr txBox="1">
                <a:spLocks noChangeArrowheads="1"/>
              </p:cNvSpPr>
              <p:nvPr/>
            </p:nvSpPr>
            <p:spPr bwMode="auto">
              <a:xfrm>
                <a:off x="3984" y="2256"/>
                <a:ext cx="1225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b="1">
                    <a:latin typeface="Arial" charset="0"/>
                  </a:rPr>
                  <a:t>N3 – Targeting</a:t>
                </a:r>
              </a:p>
              <a:p>
                <a:r>
                  <a:rPr lang="en-GB" b="1">
                    <a:latin typeface="Arial" charset="0"/>
                  </a:rPr>
                  <a:t> and scaling out</a:t>
                </a:r>
                <a:endParaRPr lang="en-US" b="1">
                  <a:latin typeface="Arial" charset="0"/>
                </a:endParaRPr>
              </a:p>
            </p:txBody>
          </p:sp>
        </p:grpSp>
        <p:grpSp>
          <p:nvGrpSpPr>
            <p:cNvPr id="5" name="Group 9"/>
            <p:cNvGrpSpPr>
              <a:grpSpLocks/>
            </p:cNvGrpSpPr>
            <p:nvPr/>
          </p:nvGrpSpPr>
          <p:grpSpPr bwMode="auto">
            <a:xfrm>
              <a:off x="1719" y="2751"/>
              <a:ext cx="2367" cy="1569"/>
              <a:chOff x="2026" y="2806"/>
              <a:chExt cx="1679" cy="1270"/>
            </a:xfrm>
          </p:grpSpPr>
          <p:sp>
            <p:nvSpPr>
              <p:cNvPr id="25610" name="Oval 10"/>
              <p:cNvSpPr>
                <a:spLocks noChangeArrowheads="1"/>
              </p:cNvSpPr>
              <p:nvPr/>
            </p:nvSpPr>
            <p:spPr bwMode="auto">
              <a:xfrm>
                <a:off x="2026" y="2806"/>
                <a:ext cx="1679" cy="127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>
                  <a:latin typeface="Arial" charset="0"/>
                </a:endParaRPr>
              </a:p>
            </p:txBody>
          </p:sp>
          <p:sp>
            <p:nvSpPr>
              <p:cNvPr id="25611" name="Text Box 11"/>
              <p:cNvSpPr txBox="1">
                <a:spLocks noChangeArrowheads="1"/>
              </p:cNvSpPr>
              <p:nvPr/>
            </p:nvSpPr>
            <p:spPr bwMode="auto">
              <a:xfrm>
                <a:off x="2218" y="3264"/>
                <a:ext cx="1302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b="1">
                    <a:latin typeface="Arial" charset="0"/>
                  </a:rPr>
                  <a:t>N2 – Integrated rainwater</a:t>
                </a:r>
              </a:p>
              <a:p>
                <a:pPr algn="ctr"/>
                <a:r>
                  <a:rPr lang="en-GB" b="1">
                    <a:latin typeface="Arial" charset="0"/>
                  </a:rPr>
                  <a:t>Management strategies </a:t>
                </a:r>
                <a:endParaRPr lang="en-US" b="1">
                  <a:latin typeface="Arial" charset="0"/>
                </a:endParaRPr>
              </a:p>
            </p:txBody>
          </p:sp>
        </p:grpSp>
        <p:grpSp>
          <p:nvGrpSpPr>
            <p:cNvPr id="6" name="Group 12"/>
            <p:cNvGrpSpPr>
              <a:grpSpLocks/>
            </p:cNvGrpSpPr>
            <p:nvPr/>
          </p:nvGrpSpPr>
          <p:grpSpPr bwMode="auto">
            <a:xfrm>
              <a:off x="2242" y="720"/>
              <a:ext cx="1948" cy="1200"/>
              <a:chOff x="3696" y="1776"/>
              <a:chExt cx="1680" cy="1104"/>
            </a:xfrm>
          </p:grpSpPr>
          <p:sp>
            <p:nvSpPr>
              <p:cNvPr id="25613" name="Oval 13"/>
              <p:cNvSpPr>
                <a:spLocks noChangeArrowheads="1"/>
              </p:cNvSpPr>
              <p:nvPr/>
            </p:nvSpPr>
            <p:spPr bwMode="auto">
              <a:xfrm>
                <a:off x="3696" y="1776"/>
                <a:ext cx="1680" cy="110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>
                  <a:latin typeface="Arial" charset="0"/>
                </a:endParaRPr>
              </a:p>
            </p:txBody>
          </p:sp>
          <p:sp>
            <p:nvSpPr>
              <p:cNvPr id="25614" name="Text Box 14"/>
              <p:cNvSpPr txBox="1">
                <a:spLocks noChangeArrowheads="1"/>
              </p:cNvSpPr>
              <p:nvPr/>
            </p:nvSpPr>
            <p:spPr bwMode="auto">
              <a:xfrm>
                <a:off x="3880" y="2107"/>
                <a:ext cx="1484" cy="5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n-GB" b="1">
                    <a:latin typeface="Arial" charset="0"/>
                  </a:rPr>
                  <a:t>N4 – Consequences</a:t>
                </a:r>
              </a:p>
              <a:p>
                <a:r>
                  <a:rPr lang="en-GB" b="1">
                    <a:latin typeface="Arial" charset="0"/>
                  </a:rPr>
                  <a:t>&amp; Downstream </a:t>
                </a:r>
              </a:p>
              <a:p>
                <a:r>
                  <a:rPr lang="en-GB" b="1">
                    <a:latin typeface="Arial" charset="0"/>
                  </a:rPr>
                  <a:t>effects</a:t>
                </a:r>
                <a:endParaRPr lang="en-US" b="1">
                  <a:latin typeface="Arial" charset="0"/>
                </a:endParaRPr>
              </a:p>
            </p:txBody>
          </p:sp>
        </p:grpSp>
      </p:grpSp>
      <p:sp>
        <p:nvSpPr>
          <p:cNvPr id="25615" name="Oval 15"/>
          <p:cNvSpPr>
            <a:spLocks noChangeArrowheads="1"/>
          </p:cNvSpPr>
          <p:nvPr/>
        </p:nvSpPr>
        <p:spPr bwMode="auto">
          <a:xfrm>
            <a:off x="2438400" y="2590800"/>
            <a:ext cx="3657600" cy="2514600"/>
          </a:xfrm>
          <a:prstGeom prst="ellipse">
            <a:avLst/>
          </a:prstGeom>
          <a:solidFill>
            <a:srgbClr val="FFFF99">
              <a:alpha val="42999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>
                <a:solidFill>
                  <a:srgbClr val="0000CC"/>
                </a:solidFill>
                <a:latin typeface="Arial" charset="0"/>
              </a:rPr>
              <a:t>Nile 5 </a:t>
            </a:r>
          </a:p>
          <a:p>
            <a:pPr algn="ctr"/>
            <a:endParaRPr lang="en-US" sz="2000" b="1">
              <a:solidFill>
                <a:srgbClr val="0000CC"/>
              </a:solidFill>
              <a:latin typeface="Arial" charset="0"/>
            </a:endParaRPr>
          </a:p>
          <a:p>
            <a:pPr algn="ctr"/>
            <a:endParaRPr lang="en-US" sz="2000" b="1">
              <a:solidFill>
                <a:srgbClr val="0000CC"/>
              </a:solidFill>
              <a:latin typeface="Arial" charset="0"/>
            </a:endParaRPr>
          </a:p>
          <a:p>
            <a:pPr algn="ctr"/>
            <a:r>
              <a:rPr lang="en-US" sz="2000" b="1">
                <a:solidFill>
                  <a:srgbClr val="0000CC"/>
                </a:solidFill>
                <a:latin typeface="Arial" charset="0"/>
              </a:rPr>
              <a:t>Coordinating NBDC</a:t>
            </a:r>
          </a:p>
        </p:txBody>
      </p:sp>
      <p:grpSp>
        <p:nvGrpSpPr>
          <p:cNvPr id="7" name="Group 16"/>
          <p:cNvGrpSpPr>
            <a:grpSpLocks/>
          </p:cNvGrpSpPr>
          <p:nvPr/>
        </p:nvGrpSpPr>
        <p:grpSpPr bwMode="auto">
          <a:xfrm>
            <a:off x="533400" y="1066800"/>
            <a:ext cx="7162800" cy="4648200"/>
            <a:chOff x="336" y="672"/>
            <a:chExt cx="4512" cy="2928"/>
          </a:xfrm>
        </p:grpSpPr>
        <p:sp>
          <p:nvSpPr>
            <p:cNvPr id="25617" name="Line 17"/>
            <p:cNvSpPr>
              <a:spLocks noChangeShapeType="1"/>
            </p:cNvSpPr>
            <p:nvPr/>
          </p:nvSpPr>
          <p:spPr bwMode="auto">
            <a:xfrm>
              <a:off x="576" y="672"/>
              <a:ext cx="1440" cy="110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stealth" w="lg" len="lg"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18" name="Line 18"/>
            <p:cNvSpPr>
              <a:spLocks noChangeShapeType="1"/>
            </p:cNvSpPr>
            <p:nvPr/>
          </p:nvSpPr>
          <p:spPr bwMode="auto">
            <a:xfrm flipH="1">
              <a:off x="3648" y="864"/>
              <a:ext cx="1152" cy="115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stealth" w="lg" len="lg"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19" name="Line 19"/>
            <p:cNvSpPr>
              <a:spLocks noChangeShapeType="1"/>
            </p:cNvSpPr>
            <p:nvPr/>
          </p:nvSpPr>
          <p:spPr bwMode="auto">
            <a:xfrm flipH="1" flipV="1">
              <a:off x="3744" y="2736"/>
              <a:ext cx="1104" cy="86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stealth" w="lg" len="lg"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20" name="Line 20"/>
            <p:cNvSpPr>
              <a:spLocks noChangeShapeType="1"/>
            </p:cNvSpPr>
            <p:nvPr/>
          </p:nvSpPr>
          <p:spPr bwMode="auto">
            <a:xfrm flipV="1">
              <a:off x="336" y="2784"/>
              <a:ext cx="1344" cy="81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stealth" w="lg" len="lg"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304800" y="-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b="1" dirty="0">
                <a:solidFill>
                  <a:schemeClr val="accent2"/>
                </a:solidFill>
              </a:rPr>
              <a:t>      NBDC </a:t>
            </a:r>
            <a:r>
              <a:rPr lang="en-US" sz="2800" b="1" dirty="0" smtClean="0">
                <a:solidFill>
                  <a:schemeClr val="accent2"/>
                </a:solidFill>
              </a:rPr>
              <a:t>Coordination &amp; Change </a:t>
            </a:r>
            <a:r>
              <a:rPr lang="en-US" sz="3600" dirty="0" smtClean="0">
                <a:solidFill>
                  <a:schemeClr val="tx2"/>
                </a:solidFill>
              </a:rPr>
              <a:t> </a:t>
            </a:r>
            <a:endParaRPr lang="en-US" sz="3600" dirty="0">
              <a:solidFill>
                <a:schemeClr val="tx2"/>
              </a:solidFill>
            </a:endParaRPr>
          </a:p>
        </p:txBody>
      </p:sp>
      <p:grpSp>
        <p:nvGrpSpPr>
          <p:cNvPr id="8" name="Group 22"/>
          <p:cNvGrpSpPr>
            <a:grpSpLocks/>
          </p:cNvGrpSpPr>
          <p:nvPr/>
        </p:nvGrpSpPr>
        <p:grpSpPr bwMode="auto">
          <a:xfrm>
            <a:off x="-381000" y="-228600"/>
            <a:ext cx="9982200" cy="7086600"/>
            <a:chOff x="-240" y="-144"/>
            <a:chExt cx="6288" cy="4464"/>
          </a:xfrm>
        </p:grpSpPr>
        <p:sp>
          <p:nvSpPr>
            <p:cNvPr id="25623" name="AutoShape 23"/>
            <p:cNvSpPr>
              <a:spLocks noChangeArrowheads="1"/>
            </p:cNvSpPr>
            <p:nvPr/>
          </p:nvSpPr>
          <p:spPr bwMode="auto">
            <a:xfrm>
              <a:off x="4416" y="0"/>
              <a:ext cx="1632" cy="1200"/>
            </a:xfrm>
            <a:prstGeom prst="irregularSeal2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b="1">
                  <a:latin typeface="Arial" charset="0"/>
                </a:rPr>
                <a:t>IP and </a:t>
              </a:r>
            </a:p>
            <a:p>
              <a:pPr algn="ctr"/>
              <a:r>
                <a:rPr lang="en-US" b="1">
                  <a:latin typeface="Arial" charset="0"/>
                </a:rPr>
                <a:t>governance</a:t>
              </a:r>
            </a:p>
            <a:p>
              <a:pPr algn="ctr"/>
              <a:r>
                <a:rPr lang="en-US" b="1">
                  <a:latin typeface="Arial" charset="0"/>
                </a:rPr>
                <a:t>For Nile BDC</a:t>
              </a:r>
            </a:p>
          </p:txBody>
        </p:sp>
        <p:sp>
          <p:nvSpPr>
            <p:cNvPr id="25624" name="AutoShape 24"/>
            <p:cNvSpPr>
              <a:spLocks noChangeArrowheads="1"/>
            </p:cNvSpPr>
            <p:nvPr/>
          </p:nvSpPr>
          <p:spPr bwMode="auto">
            <a:xfrm>
              <a:off x="-240" y="-144"/>
              <a:ext cx="1776" cy="1344"/>
            </a:xfrm>
            <a:prstGeom prst="irregularSeal2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lnSpc>
                  <a:spcPct val="80000"/>
                </a:lnSpc>
              </a:pPr>
              <a:r>
                <a:rPr lang="en-US" b="1">
                  <a:latin typeface="Arial" charset="0"/>
                </a:rPr>
                <a:t>Networks for</a:t>
              </a:r>
            </a:p>
            <a:p>
              <a:pPr algn="ctr">
                <a:lnSpc>
                  <a:spcPct val="80000"/>
                </a:lnSpc>
              </a:pPr>
              <a:r>
                <a:rPr lang="en-US" b="1">
                  <a:latin typeface="Arial" charset="0"/>
                </a:rPr>
                <a:t> Innovation of</a:t>
              </a:r>
            </a:p>
            <a:p>
              <a:pPr algn="ctr">
                <a:lnSpc>
                  <a:spcPct val="80000"/>
                </a:lnSpc>
              </a:pPr>
              <a:r>
                <a:rPr lang="en-US" b="1">
                  <a:latin typeface="Arial" charset="0"/>
                </a:rPr>
                <a:t> improved RWM</a:t>
              </a:r>
            </a:p>
          </p:txBody>
        </p:sp>
        <p:sp>
          <p:nvSpPr>
            <p:cNvPr id="25625" name="AutoShape 25"/>
            <p:cNvSpPr>
              <a:spLocks noChangeArrowheads="1"/>
            </p:cNvSpPr>
            <p:nvPr/>
          </p:nvSpPr>
          <p:spPr bwMode="auto">
            <a:xfrm>
              <a:off x="-192" y="2976"/>
              <a:ext cx="1776" cy="1344"/>
            </a:xfrm>
            <a:prstGeom prst="irregularSeal2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lnSpc>
                  <a:spcPct val="80000"/>
                </a:lnSpc>
              </a:pPr>
              <a:r>
                <a:rPr lang="en-US" b="1">
                  <a:latin typeface="Arial" charset="0"/>
                </a:rPr>
                <a:t> Communication, </a:t>
              </a:r>
            </a:p>
            <a:p>
              <a:pPr algn="ctr">
                <a:lnSpc>
                  <a:spcPct val="80000"/>
                </a:lnSpc>
              </a:pPr>
              <a:r>
                <a:rPr lang="en-US" b="1">
                  <a:latin typeface="Arial" charset="0"/>
                </a:rPr>
                <a:t>Documentation</a:t>
              </a:r>
            </a:p>
            <a:p>
              <a:pPr algn="ctr">
                <a:lnSpc>
                  <a:spcPct val="80000"/>
                </a:lnSpc>
              </a:pPr>
              <a:r>
                <a:rPr lang="en-US" b="1">
                  <a:latin typeface="Arial" charset="0"/>
                </a:rPr>
                <a:t>Synthesis</a:t>
              </a:r>
            </a:p>
          </p:txBody>
        </p:sp>
      </p:grpSp>
      <p:grpSp>
        <p:nvGrpSpPr>
          <p:cNvPr id="9" name="Group 26"/>
          <p:cNvGrpSpPr>
            <a:grpSpLocks/>
          </p:cNvGrpSpPr>
          <p:nvPr/>
        </p:nvGrpSpPr>
        <p:grpSpPr bwMode="auto">
          <a:xfrm>
            <a:off x="1447800" y="1143000"/>
            <a:ext cx="7315200" cy="5715000"/>
            <a:chOff x="912" y="720"/>
            <a:chExt cx="4608" cy="3600"/>
          </a:xfrm>
        </p:grpSpPr>
        <p:sp>
          <p:nvSpPr>
            <p:cNvPr id="25627" name="Oval 27"/>
            <p:cNvSpPr>
              <a:spLocks noChangeArrowheads="1"/>
            </p:cNvSpPr>
            <p:nvPr/>
          </p:nvSpPr>
          <p:spPr bwMode="auto">
            <a:xfrm>
              <a:off x="912" y="720"/>
              <a:ext cx="4608" cy="3600"/>
            </a:xfrm>
            <a:prstGeom prst="ellips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8" name="Line 28"/>
            <p:cNvSpPr>
              <a:spLocks noChangeShapeType="1"/>
            </p:cNvSpPr>
            <p:nvPr/>
          </p:nvSpPr>
          <p:spPr bwMode="auto">
            <a:xfrm flipH="1">
              <a:off x="4272" y="3936"/>
              <a:ext cx="336" cy="19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stealth" w="lg" len="lg"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29" name="Line 29"/>
            <p:cNvSpPr>
              <a:spLocks noChangeShapeType="1"/>
            </p:cNvSpPr>
            <p:nvPr/>
          </p:nvSpPr>
          <p:spPr bwMode="auto">
            <a:xfrm flipH="1">
              <a:off x="1680" y="960"/>
              <a:ext cx="336" cy="19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stealth" w="lg" len="lg"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30" name="Line 30"/>
            <p:cNvSpPr>
              <a:spLocks noChangeShapeType="1"/>
            </p:cNvSpPr>
            <p:nvPr/>
          </p:nvSpPr>
          <p:spPr bwMode="auto">
            <a:xfrm>
              <a:off x="5088" y="1488"/>
              <a:ext cx="240" cy="288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stealth" w="lg" len="lg"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Impact Pathways and M&amp;E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5257800"/>
          </a:xfrm>
        </p:spPr>
        <p:txBody>
          <a:bodyPr>
            <a:noAutofit/>
          </a:bodyPr>
          <a:lstStyle/>
          <a:p>
            <a:r>
              <a:rPr lang="en-US" sz="2800" dirty="0" smtClean="0"/>
              <a:t>Creating </a:t>
            </a:r>
            <a:r>
              <a:rPr lang="en-US" sz="2800" dirty="0" smtClean="0"/>
              <a:t>space and forums  for cross-project learning, Joint engagement and Adaptive management:</a:t>
            </a:r>
          </a:p>
          <a:p>
            <a:r>
              <a:rPr lang="en-US" sz="2800" dirty="0" smtClean="0"/>
              <a:t>Two </a:t>
            </a:r>
            <a:r>
              <a:rPr lang="en-US" sz="2800" dirty="0" smtClean="0"/>
              <a:t>times per year Reflection </a:t>
            </a:r>
            <a:r>
              <a:rPr lang="en-US" sz="2800" dirty="0" smtClean="0"/>
              <a:t>workshops;</a:t>
            </a:r>
            <a:endParaRPr lang="en-US" sz="2800" dirty="0" smtClean="0"/>
          </a:p>
          <a:p>
            <a:r>
              <a:rPr lang="en-US" sz="2800" dirty="0" smtClean="0"/>
              <a:t>7 Monthly meetings; Various informal </a:t>
            </a:r>
            <a:r>
              <a:rPr lang="en-US" sz="2800" dirty="0" smtClean="0"/>
              <a:t>interactions; </a:t>
            </a:r>
            <a:endParaRPr lang="en-US" sz="2800" dirty="0" smtClean="0"/>
          </a:p>
          <a:p>
            <a:r>
              <a:rPr lang="en-US" sz="2800" dirty="0" smtClean="0"/>
              <a:t>Facilitated development </a:t>
            </a:r>
            <a:r>
              <a:rPr lang="en-US" sz="2800" dirty="0" smtClean="0"/>
              <a:t>of thematic, cross-project areas (May 2011); 5 themes being identified and initiated</a:t>
            </a:r>
            <a:r>
              <a:rPr lang="en-US" sz="2800" dirty="0" smtClean="0"/>
              <a:t>;</a:t>
            </a:r>
          </a:p>
          <a:p>
            <a:r>
              <a:rPr lang="en-US" sz="2800" dirty="0" smtClean="0"/>
              <a:t>Aligning with the regular 6-monthly reporting (financial and technical);</a:t>
            </a:r>
          </a:p>
          <a:p>
            <a:r>
              <a:rPr lang="en-US" sz="2800" dirty="0" smtClean="0"/>
              <a:t>Project by project interactions and identification of strengths and areas for improvement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 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0"/>
            <a:ext cx="8229600" cy="868362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solidFill>
                  <a:srgbClr val="C00000"/>
                </a:solidFill>
              </a:rPr>
              <a:t>M&amp;E…</a:t>
            </a:r>
            <a:endParaRPr lang="en-US" sz="32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534400" cy="5410200"/>
          </a:xfrm>
        </p:spPr>
        <p:txBody>
          <a:bodyPr>
            <a:normAutofit fontScale="92500" lnSpcReduction="10000"/>
          </a:bodyPr>
          <a:lstStyle/>
          <a:p>
            <a:pPr marL="571500" indent="-571500"/>
            <a:r>
              <a:rPr lang="en-GB" sz="2800" dirty="0"/>
              <a:t>M&amp;E focal persons </a:t>
            </a:r>
            <a:r>
              <a:rPr lang="en-GB" sz="2800" dirty="0" smtClean="0"/>
              <a:t> appointed </a:t>
            </a:r>
            <a:r>
              <a:rPr lang="en-GB" sz="2800" dirty="0"/>
              <a:t>under </a:t>
            </a:r>
            <a:r>
              <a:rPr lang="en-GB" sz="2800" dirty="0" smtClean="0"/>
              <a:t>each project as key contact persons </a:t>
            </a:r>
            <a:r>
              <a:rPr lang="en-GB" sz="2800" dirty="0"/>
              <a:t>to facilitate </a:t>
            </a:r>
            <a:r>
              <a:rPr lang="en-GB" sz="2800" dirty="0" smtClean="0"/>
              <a:t>M&amp;E activities</a:t>
            </a:r>
          </a:p>
          <a:p>
            <a:pPr marL="571500" indent="-571500"/>
            <a:r>
              <a:rPr lang="en-GB" sz="2800" dirty="0" smtClean="0"/>
              <a:t>Draft </a:t>
            </a:r>
            <a:r>
              <a:rPr lang="en-GB" sz="2800" dirty="0" smtClean="0"/>
              <a:t>report of the baseline Knowledge, Attitudes and Practice (KAP) study has been  concluded but needs to be adapted with the follow up KAP survey</a:t>
            </a:r>
            <a:r>
              <a:rPr lang="en-GB" sz="2800" dirty="0" smtClean="0"/>
              <a:t>.</a:t>
            </a:r>
          </a:p>
          <a:p>
            <a:pPr marL="571500" indent="-571500"/>
            <a:r>
              <a:rPr lang="en-GB" sz="2800" dirty="0" smtClean="0"/>
              <a:t>Content of KAPP shared with selected project team members for their input and validation. Intent to share report on the changes in KAP on the Wiki</a:t>
            </a:r>
            <a:r>
              <a:rPr lang="en-GB" sz="2800" dirty="0" smtClean="0"/>
              <a:t>.</a:t>
            </a:r>
          </a:p>
          <a:p>
            <a:pPr marL="571500" indent="-571500"/>
            <a:r>
              <a:rPr lang="en-GB" sz="2800" dirty="0" smtClean="0"/>
              <a:t>Livelihood analysis tool developed with Nile 2 and reviewed by the Nile 5 M&amp;E team to integrate gender and the livelihood indicators</a:t>
            </a:r>
            <a:r>
              <a:rPr lang="en-GB" sz="2800" dirty="0" smtClean="0"/>
              <a:t>.</a:t>
            </a:r>
          </a:p>
          <a:p>
            <a:pPr marL="571500" indent="-571500"/>
            <a:r>
              <a:rPr lang="en-GB" sz="2800" dirty="0" smtClean="0"/>
              <a:t>With Nile 2, a tool to capture current knowledge sharing practices, social networks has been developed and is currently being implemented.</a:t>
            </a:r>
          </a:p>
          <a:p>
            <a:pPr marL="571500" indent="-571500"/>
            <a:endParaRPr lang="en-GB" sz="2800" dirty="0" smtClean="0"/>
          </a:p>
          <a:p>
            <a:pPr marL="571500" indent="-571500"/>
            <a:endParaRPr lang="en-GB" sz="2800" dirty="0" smtClean="0"/>
          </a:p>
          <a:p>
            <a:pPr marL="571500" indent="-571500"/>
            <a:endParaRPr lang="en-GB" sz="28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/>
          </a:bodyPr>
          <a:lstStyle/>
          <a:p>
            <a:endParaRPr lang="en-GB" sz="2800" dirty="0" smtClean="0"/>
          </a:p>
          <a:p>
            <a:r>
              <a:rPr lang="en-GB" sz="2800" dirty="0" smtClean="0"/>
              <a:t>N5 M&amp;E team facilitated the process of story collection for the most significant change stories as part of the required 6 monthly reporting system. The stories and the processes of collection of the stories are on the wiki </a:t>
            </a:r>
          </a:p>
          <a:p>
            <a:endParaRPr lang="en-GB" sz="2800" dirty="0" smtClean="0"/>
          </a:p>
          <a:p>
            <a:r>
              <a:rPr lang="en-GB" sz="2800" dirty="0" smtClean="0"/>
              <a:t>Tools to collect baseline data at different actor levels (local actors, project partners) developed under different projects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850" y="908050"/>
            <a:ext cx="8569325" cy="5616575"/>
          </a:xfrm>
        </p:spPr>
        <p:txBody>
          <a:bodyPr>
            <a:no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GB" sz="2400" b="1" dirty="0" smtClean="0"/>
              <a:t>No doubt that in Ethiopia several important national and </a:t>
            </a:r>
            <a:r>
              <a:rPr lang="en-GB" sz="2400" b="1" dirty="0" err="1" smtClean="0"/>
              <a:t>sectoral</a:t>
            </a:r>
            <a:r>
              <a:rPr lang="en-GB" sz="2400" b="1" dirty="0" smtClean="0"/>
              <a:t> </a:t>
            </a:r>
            <a:r>
              <a:rPr lang="en-GB" sz="2400" b="1" dirty="0" smtClean="0"/>
              <a:t>NRM policies;</a:t>
            </a:r>
          </a:p>
          <a:p>
            <a:pPr marL="365760" indent="-256032" fontAlgn="auto">
              <a:spcAft>
                <a:spcPts val="0"/>
              </a:spcAft>
              <a:buNone/>
              <a:defRPr/>
            </a:pPr>
            <a:endParaRPr lang="en-GB" sz="2400" b="1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GB" sz="2400" b="1" dirty="0" smtClean="0"/>
              <a:t> Key </a:t>
            </a:r>
            <a:r>
              <a:rPr lang="en-GB" sz="2400" b="1" dirty="0" smtClean="0"/>
              <a:t>action areas for policy influence: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400" b="1" dirty="0" smtClean="0"/>
              <a:t> </a:t>
            </a:r>
            <a:r>
              <a:rPr lang="en-GB" sz="2400" b="1" dirty="0" smtClean="0"/>
              <a:t>Policies are made without adequate assessment and drawing lessons of existing/old policies (strategies);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2400" b="1" dirty="0" smtClean="0"/>
              <a:t>Policy </a:t>
            </a:r>
            <a:r>
              <a:rPr lang="en-GB" sz="2400" b="1" dirty="0" smtClean="0"/>
              <a:t>making rarely taking evidences form grassroots and (through performance evaluations);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2400" b="1" dirty="0" smtClean="0"/>
              <a:t> Emergencies / personalities / external drivers;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400" b="1" dirty="0" smtClean="0"/>
              <a:t> Documentation of evidence/ Lack of adequate and </a:t>
            </a:r>
          </a:p>
          <a:p>
            <a:pPr marL="971550" lvl="1" indent="-514350">
              <a:buNone/>
            </a:pPr>
            <a:r>
              <a:rPr lang="en-US" sz="2400" b="1" dirty="0" smtClean="0"/>
              <a:t>	up-to-date </a:t>
            </a:r>
            <a:r>
              <a:rPr lang="en-US" sz="2400" b="1" dirty="0" smtClean="0"/>
              <a:t>dataset;</a:t>
            </a:r>
          </a:p>
          <a:p>
            <a:pPr marL="971550" lvl="1" indent="-514350">
              <a:buNone/>
            </a:pPr>
            <a:r>
              <a:rPr lang="en-US" sz="2400" b="1" dirty="0" smtClean="0"/>
              <a:t>5.	Quite </a:t>
            </a:r>
            <a:r>
              <a:rPr lang="en-US" sz="2400" b="1" dirty="0" smtClean="0"/>
              <a:t>often policy implementation guidelines, laws and regulations are lacking</a:t>
            </a:r>
            <a:r>
              <a:rPr lang="en-US" sz="2400" b="1" dirty="0" smtClean="0"/>
              <a:t>;</a:t>
            </a:r>
          </a:p>
          <a:p>
            <a:pPr marL="971550" lvl="1" indent="-514350">
              <a:buNone/>
            </a:pPr>
            <a:r>
              <a:rPr lang="en-US" sz="2400" b="1" dirty="0" smtClean="0"/>
              <a:t> </a:t>
            </a:r>
            <a:r>
              <a:rPr lang="en-US" sz="2400" b="1" dirty="0" smtClean="0"/>
              <a:t> </a:t>
            </a:r>
            <a:endParaRPr lang="en-US" sz="2400" b="1" dirty="0" smtClean="0"/>
          </a:p>
          <a:p>
            <a:pPr marL="624078" indent="-514350" fontAlgn="auto">
              <a:spcAft>
                <a:spcPts val="0"/>
              </a:spcAft>
              <a:buFont typeface="+mj-lt"/>
              <a:buAutoNum type="arabicPeriod"/>
              <a:defRPr/>
            </a:pPr>
            <a:endParaRPr lang="en-GB" sz="2400" b="1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GB" sz="24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490066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 smtClean="0">
                <a:solidFill>
                  <a:srgbClr val="C00000"/>
                </a:solidFill>
              </a:rPr>
              <a:t/>
            </a:r>
            <a:br>
              <a:rPr lang="en-US" sz="3600" dirty="0" smtClean="0">
                <a:solidFill>
                  <a:srgbClr val="C00000"/>
                </a:solidFill>
              </a:rPr>
            </a:br>
            <a:r>
              <a:rPr lang="en-GB" sz="3600" dirty="0" smtClean="0">
                <a:solidFill>
                  <a:srgbClr val="C00000"/>
                </a:solidFill>
              </a:rPr>
              <a:t>Understanding Policy making process </a:t>
            </a:r>
            <a:r>
              <a:rPr lang="en-GB" sz="3600" dirty="0" smtClean="0">
                <a:solidFill>
                  <a:srgbClr val="C00000"/>
                </a:solidFill>
              </a:rPr>
              <a:t/>
            </a:r>
            <a:br>
              <a:rPr lang="en-GB" sz="3600" dirty="0" smtClean="0">
                <a:solidFill>
                  <a:srgbClr val="C00000"/>
                </a:solidFill>
              </a:rPr>
            </a:br>
            <a:endParaRPr lang="en-GB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9512" y="188640"/>
            <a:ext cx="8507288" cy="576064"/>
          </a:xfrm>
        </p:spPr>
        <p:txBody>
          <a:bodyPr>
            <a:noAutofit/>
          </a:bodyPr>
          <a:lstStyle/>
          <a:p>
            <a:r>
              <a:rPr lang="en-GB" sz="3600" dirty="0" smtClean="0">
                <a:solidFill>
                  <a:srgbClr val="C00000"/>
                </a:solidFill>
              </a:rPr>
              <a:t>Understanding Policy…. </a:t>
            </a:r>
            <a:endParaRPr lang="en-GB" sz="3600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990600"/>
            <a:ext cx="8915400" cy="4525963"/>
          </a:xfrm>
        </p:spPr>
        <p:txBody>
          <a:bodyPr>
            <a:noAutofit/>
          </a:bodyPr>
          <a:lstStyle/>
          <a:p>
            <a:pPr marL="971550" lvl="1" indent="-514350">
              <a:buNone/>
            </a:pPr>
            <a:r>
              <a:rPr lang="en-US" sz="2400" b="1" dirty="0" smtClean="0"/>
              <a:t>6. 	Adequate </a:t>
            </a:r>
            <a:r>
              <a:rPr lang="en-US" sz="2400" b="1" dirty="0" smtClean="0"/>
              <a:t>analytical skills, models and knowledge;</a:t>
            </a:r>
            <a:endParaRPr lang="en-GB" sz="2400" b="1" dirty="0" smtClean="0"/>
          </a:p>
          <a:p>
            <a:pPr marL="914400" lvl="1" indent="-457200">
              <a:buNone/>
            </a:pPr>
            <a:r>
              <a:rPr lang="en-US" sz="2400" b="1" dirty="0" smtClean="0"/>
              <a:t>7. 	 </a:t>
            </a:r>
            <a:r>
              <a:rPr lang="en-US" sz="2400" b="1" dirty="0" smtClean="0"/>
              <a:t>Independence in policy analysis, i.e., bias towards </a:t>
            </a:r>
            <a:r>
              <a:rPr lang="en-US" sz="2400" b="1" dirty="0" smtClean="0"/>
              <a:t>favoring </a:t>
            </a:r>
            <a:r>
              <a:rPr lang="en-US" sz="2400" b="1" dirty="0" smtClean="0"/>
              <a:t>government or donors’ interest; </a:t>
            </a:r>
            <a:endParaRPr lang="en-GB" sz="2400" b="1" dirty="0" smtClean="0"/>
          </a:p>
          <a:p>
            <a:pPr marL="914400" lvl="1" indent="-457200">
              <a:buNone/>
            </a:pPr>
            <a:r>
              <a:rPr lang="en-US" sz="2400" b="1" dirty="0" smtClean="0"/>
              <a:t>8.	Lack </a:t>
            </a:r>
            <a:r>
              <a:rPr lang="en-US" sz="2400" b="1" dirty="0" smtClean="0"/>
              <a:t>of informed debate among stakeholders; particularly civil society;</a:t>
            </a:r>
            <a:endParaRPr lang="en-GB" sz="2400" b="1" dirty="0" smtClean="0"/>
          </a:p>
          <a:p>
            <a:pPr marL="914400" lvl="1" indent="-457200">
              <a:buNone/>
            </a:pPr>
            <a:r>
              <a:rPr lang="en-US" sz="2400" b="1" dirty="0" smtClean="0"/>
              <a:t>9.	 </a:t>
            </a:r>
            <a:r>
              <a:rPr lang="en-US" sz="2400" b="1" dirty="0" smtClean="0"/>
              <a:t>Inadequate communication / networking between  different stakeholders </a:t>
            </a:r>
            <a:endParaRPr lang="en-GB" sz="2400" b="1" dirty="0" smtClean="0"/>
          </a:p>
          <a:p>
            <a:pPr marL="971550" lvl="1" indent="-514350">
              <a:buNone/>
            </a:pPr>
            <a:r>
              <a:rPr lang="en-US" sz="2400" b="1" dirty="0" smtClean="0"/>
              <a:t>10.	Lack </a:t>
            </a:r>
            <a:r>
              <a:rPr lang="en-US" sz="2400" b="1" dirty="0" smtClean="0"/>
              <a:t>of policy implementation capacity at all levels;</a:t>
            </a:r>
          </a:p>
          <a:p>
            <a:pPr marL="971550" lvl="1" indent="-514350">
              <a:buNone/>
            </a:pPr>
            <a:r>
              <a:rPr lang="en-GB" sz="2400" b="1" dirty="0" smtClean="0"/>
              <a:t>11.	</a:t>
            </a:r>
            <a:r>
              <a:rPr lang="en-US" sz="2400" b="1" dirty="0" smtClean="0"/>
              <a:t>L</a:t>
            </a:r>
            <a:r>
              <a:rPr lang="en-US" sz="2400" b="1" dirty="0" smtClean="0"/>
              <a:t>ack </a:t>
            </a:r>
            <a:r>
              <a:rPr lang="en-US" sz="2400" b="1" dirty="0" smtClean="0"/>
              <a:t>of proper policy implementation monitoring and evaluation.</a:t>
            </a:r>
          </a:p>
          <a:p>
            <a:pPr marL="971550" lvl="1" indent="-514350">
              <a:buNone/>
            </a:pPr>
            <a:r>
              <a:rPr lang="en-US" sz="2400" b="1" dirty="0" smtClean="0"/>
              <a:t>12.	 </a:t>
            </a:r>
            <a:r>
              <a:rPr lang="en-GB" sz="2400" b="1" dirty="0" smtClean="0"/>
              <a:t>Policy coordination and integration (across sectors) is </a:t>
            </a:r>
            <a:r>
              <a:rPr lang="en-GB" sz="2400" b="1" dirty="0" smtClean="0"/>
              <a:t> still a </a:t>
            </a:r>
            <a:r>
              <a:rPr lang="en-GB" sz="2400" b="1" dirty="0" smtClean="0"/>
              <a:t>challenge.  </a:t>
            </a:r>
          </a:p>
          <a:p>
            <a:pPr marL="514350" indent="-514350">
              <a:buNone/>
            </a:pPr>
            <a:r>
              <a:rPr lang="en-GB" sz="2400" b="1" dirty="0" smtClean="0"/>
              <a:t> </a:t>
            </a:r>
          </a:p>
          <a:p>
            <a:pPr lvl="1">
              <a:buFont typeface="Wingdings" pitchFamily="2" charset="2"/>
              <a:buChar char="Ø"/>
            </a:pPr>
            <a:endParaRPr lang="en-GB" b="1" dirty="0" smtClean="0"/>
          </a:p>
          <a:p>
            <a:pPr lvl="1">
              <a:buFont typeface="Wingdings" pitchFamily="2" charset="2"/>
              <a:buChar char="Ø"/>
            </a:pPr>
            <a:r>
              <a:rPr lang="en-US" b="1" dirty="0" smtClean="0"/>
              <a:t> 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Innovation Research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502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Consultations on how Innovation </a:t>
            </a:r>
            <a:r>
              <a:rPr lang="en-US" dirty="0" smtClean="0"/>
              <a:t>Platforms facilitate change and influence action in Land, water and ecosystems at various </a:t>
            </a:r>
            <a:r>
              <a:rPr lang="en-US" dirty="0" smtClean="0"/>
              <a:t>Scales;</a:t>
            </a:r>
            <a:endParaRPr lang="en-US" dirty="0" smtClean="0"/>
          </a:p>
          <a:p>
            <a:r>
              <a:rPr lang="en-US" dirty="0" smtClean="0"/>
              <a:t>Extensive review of historical perspectives of various similar initiatives (task forces, committees, networks…)</a:t>
            </a:r>
          </a:p>
          <a:p>
            <a:r>
              <a:rPr lang="en-US" dirty="0" smtClean="0"/>
              <a:t>Actor </a:t>
            </a:r>
            <a:r>
              <a:rPr lang="en-US" dirty="0" smtClean="0"/>
              <a:t>landscaping done</a:t>
            </a:r>
            <a:endParaRPr lang="en-US" dirty="0" smtClean="0"/>
          </a:p>
          <a:p>
            <a:r>
              <a:rPr lang="en-US" dirty="0" smtClean="0"/>
              <a:t>Analysis of successes and failures </a:t>
            </a:r>
            <a:r>
              <a:rPr lang="en-US" dirty="0" smtClean="0"/>
              <a:t>documented</a:t>
            </a:r>
            <a:endParaRPr lang="en-US" dirty="0" smtClean="0"/>
          </a:p>
          <a:p>
            <a:r>
              <a:rPr lang="en-US" dirty="0" smtClean="0"/>
              <a:t>Data set on </a:t>
            </a:r>
            <a:r>
              <a:rPr lang="en-US" dirty="0" smtClean="0"/>
              <a:t>major actors/ leaders of these initiatives; gaps / policy support / personalities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6" descr="Nile Ps partners.jpg"/>
          <p:cNvPicPr>
            <a:picLocks noGrp="1" noChangeAspect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3075" y="1600200"/>
            <a:ext cx="8196263" cy="4525963"/>
          </a:xfrm>
          <a:noFill/>
          <a:ln/>
        </p:spPr>
      </p:pic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81000" y="685800"/>
            <a:ext cx="8181975" cy="6172200"/>
            <a:chOff x="240" y="432"/>
            <a:chExt cx="5154" cy="3888"/>
          </a:xfrm>
        </p:grpSpPr>
        <p:sp>
          <p:nvSpPr>
            <p:cNvPr id="8196" name="Rectangle 4"/>
            <p:cNvSpPr>
              <a:spLocks noChangeArrowheads="1"/>
            </p:cNvSpPr>
            <p:nvPr/>
          </p:nvSpPr>
          <p:spPr bwMode="auto">
            <a:xfrm>
              <a:off x="960" y="816"/>
              <a:ext cx="545" cy="57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isometricTopUp"/>
              <a:lightRig rig="threePt" dir="t"/>
            </a:scene3d>
          </p:spPr>
          <p:txBody>
            <a:bodyPr wrap="none" anchor="ctr"/>
            <a:lstStyle/>
            <a:p>
              <a:pPr algn="ctr"/>
              <a:r>
                <a:rPr lang="en-US" dirty="0">
                  <a:latin typeface="Arial" charset="0"/>
                </a:rPr>
                <a:t>HARC</a:t>
              </a:r>
            </a:p>
          </p:txBody>
        </p:sp>
        <p:sp>
          <p:nvSpPr>
            <p:cNvPr id="8197" name="Rectangle 5"/>
            <p:cNvSpPr>
              <a:spLocks noChangeArrowheads="1"/>
            </p:cNvSpPr>
            <p:nvPr/>
          </p:nvSpPr>
          <p:spPr bwMode="auto">
            <a:xfrm>
              <a:off x="1776" y="480"/>
              <a:ext cx="546" cy="57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isometricTopUp"/>
              <a:lightRig rig="threePt" dir="t"/>
            </a:scene3d>
          </p:spPr>
          <p:txBody>
            <a:bodyPr wrap="none" anchor="ctr"/>
            <a:lstStyle/>
            <a:p>
              <a:pPr algn="ctr"/>
              <a:r>
                <a:rPr lang="en-US" dirty="0">
                  <a:latin typeface="Arial" charset="0"/>
                </a:rPr>
                <a:t>NMA</a:t>
              </a:r>
            </a:p>
          </p:txBody>
        </p:sp>
        <p:sp>
          <p:nvSpPr>
            <p:cNvPr id="8198" name="Rectangle 6"/>
            <p:cNvSpPr>
              <a:spLocks noChangeArrowheads="1"/>
            </p:cNvSpPr>
            <p:nvPr/>
          </p:nvSpPr>
          <p:spPr bwMode="auto">
            <a:xfrm>
              <a:off x="2544" y="432"/>
              <a:ext cx="546" cy="57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isometricTopUp"/>
              <a:lightRig rig="threePt" dir="t"/>
            </a:scene3d>
          </p:spPr>
          <p:txBody>
            <a:bodyPr wrap="none" anchor="ctr"/>
            <a:lstStyle/>
            <a:p>
              <a:pPr algn="ctr"/>
              <a:r>
                <a:rPr lang="en-US">
                  <a:latin typeface="Arial" charset="0"/>
                </a:rPr>
                <a:t>BDU</a:t>
              </a:r>
            </a:p>
          </p:txBody>
        </p:sp>
        <p:sp>
          <p:nvSpPr>
            <p:cNvPr id="8199" name="Rectangle 7"/>
            <p:cNvSpPr>
              <a:spLocks noChangeArrowheads="1"/>
            </p:cNvSpPr>
            <p:nvPr/>
          </p:nvSpPr>
          <p:spPr bwMode="auto">
            <a:xfrm>
              <a:off x="3456" y="576"/>
              <a:ext cx="545" cy="57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isometricTopUp"/>
              <a:lightRig rig="threePt" dir="t"/>
            </a:scene3d>
          </p:spPr>
          <p:txBody>
            <a:bodyPr wrap="none" anchor="ctr"/>
            <a:lstStyle/>
            <a:p>
              <a:pPr algn="ctr"/>
              <a:r>
                <a:rPr lang="en-US">
                  <a:latin typeface="Arial" charset="0"/>
                </a:rPr>
                <a:t>Ambo</a:t>
              </a:r>
            </a:p>
            <a:p>
              <a:pPr algn="ctr"/>
              <a:r>
                <a:rPr lang="en-US">
                  <a:latin typeface="Arial" charset="0"/>
                </a:rPr>
                <a:t>Uni</a:t>
              </a:r>
            </a:p>
          </p:txBody>
        </p:sp>
        <p:sp>
          <p:nvSpPr>
            <p:cNvPr id="8200" name="Rectangle 8"/>
            <p:cNvSpPr>
              <a:spLocks noChangeArrowheads="1"/>
            </p:cNvSpPr>
            <p:nvPr/>
          </p:nvSpPr>
          <p:spPr bwMode="auto">
            <a:xfrm>
              <a:off x="240" y="1536"/>
              <a:ext cx="546" cy="57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isometricTopUp"/>
              <a:lightRig rig="threePt" dir="t"/>
            </a:scene3d>
          </p:spPr>
          <p:txBody>
            <a:bodyPr wrap="none" anchor="ctr"/>
            <a:lstStyle/>
            <a:p>
              <a:pPr algn="ctr"/>
              <a:r>
                <a:rPr lang="en-US" dirty="0" err="1">
                  <a:latin typeface="Arial" charset="0"/>
                </a:rPr>
                <a:t>Wollega</a:t>
              </a:r>
              <a:endParaRPr lang="en-US" dirty="0">
                <a:latin typeface="Arial" charset="0"/>
              </a:endParaRPr>
            </a:p>
            <a:p>
              <a:pPr algn="ctr"/>
              <a:r>
                <a:rPr lang="en-US" dirty="0" err="1">
                  <a:latin typeface="Arial" charset="0"/>
                </a:rPr>
                <a:t>Uni</a:t>
              </a:r>
              <a:endParaRPr lang="en-US" dirty="0">
                <a:latin typeface="Arial" charset="0"/>
              </a:endParaRPr>
            </a:p>
          </p:txBody>
        </p:sp>
        <p:sp>
          <p:nvSpPr>
            <p:cNvPr id="8201" name="Rectangle 9"/>
            <p:cNvSpPr>
              <a:spLocks noChangeArrowheads="1"/>
            </p:cNvSpPr>
            <p:nvPr/>
          </p:nvSpPr>
          <p:spPr bwMode="auto">
            <a:xfrm>
              <a:off x="4272" y="1008"/>
              <a:ext cx="546" cy="57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isometricTopUp"/>
              <a:lightRig rig="threePt" dir="t"/>
            </a:scene3d>
          </p:spPr>
          <p:txBody>
            <a:bodyPr wrap="none" anchor="ctr"/>
            <a:lstStyle/>
            <a:p>
              <a:pPr algn="ctr"/>
              <a:r>
                <a:rPr lang="en-US">
                  <a:latin typeface="Arial" charset="0"/>
                </a:rPr>
                <a:t>MoA</a:t>
              </a:r>
            </a:p>
            <a:p>
              <a:pPr algn="ctr"/>
              <a:r>
                <a:rPr lang="en-US">
                  <a:latin typeface="Arial" charset="0"/>
                </a:rPr>
                <a:t>SLM</a:t>
              </a:r>
            </a:p>
          </p:txBody>
        </p:sp>
        <p:sp>
          <p:nvSpPr>
            <p:cNvPr id="8202" name="Rectangle 10"/>
            <p:cNvSpPr>
              <a:spLocks noChangeArrowheads="1"/>
            </p:cNvSpPr>
            <p:nvPr/>
          </p:nvSpPr>
          <p:spPr bwMode="auto">
            <a:xfrm>
              <a:off x="4704" y="1728"/>
              <a:ext cx="546" cy="57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isometricTopUp"/>
              <a:lightRig rig="threePt" dir="t"/>
            </a:scene3d>
          </p:spPr>
          <p:txBody>
            <a:bodyPr wrap="none" anchor="ctr"/>
            <a:lstStyle/>
            <a:p>
              <a:pPr algn="ctr"/>
              <a:r>
                <a:rPr lang="en-US">
                  <a:latin typeface="Arial" charset="0"/>
                </a:rPr>
                <a:t>AAU</a:t>
              </a:r>
            </a:p>
          </p:txBody>
        </p:sp>
        <p:sp>
          <p:nvSpPr>
            <p:cNvPr id="8203" name="Rectangle 11"/>
            <p:cNvSpPr>
              <a:spLocks noChangeArrowheads="1"/>
            </p:cNvSpPr>
            <p:nvPr/>
          </p:nvSpPr>
          <p:spPr bwMode="auto">
            <a:xfrm>
              <a:off x="4848" y="2496"/>
              <a:ext cx="546" cy="57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isometricTopUp"/>
              <a:lightRig rig="threePt" dir="t"/>
            </a:scene3d>
          </p:spPr>
          <p:txBody>
            <a:bodyPr wrap="none" anchor="ctr"/>
            <a:lstStyle/>
            <a:p>
              <a:pPr algn="ctr"/>
              <a:r>
                <a:rPr lang="en-US">
                  <a:latin typeface="Arial" charset="0"/>
                </a:rPr>
                <a:t>UNEP</a:t>
              </a:r>
            </a:p>
          </p:txBody>
        </p:sp>
        <p:sp>
          <p:nvSpPr>
            <p:cNvPr id="8204" name="Rectangle 12"/>
            <p:cNvSpPr>
              <a:spLocks noChangeArrowheads="1"/>
            </p:cNvSpPr>
            <p:nvPr/>
          </p:nvSpPr>
          <p:spPr bwMode="auto">
            <a:xfrm>
              <a:off x="4560" y="3168"/>
              <a:ext cx="546" cy="57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isometricTopUp"/>
              <a:lightRig rig="threePt" dir="t"/>
            </a:scene3d>
          </p:spPr>
          <p:txBody>
            <a:bodyPr wrap="none" anchor="ctr"/>
            <a:lstStyle/>
            <a:p>
              <a:pPr algn="ctr"/>
              <a:r>
                <a:rPr lang="en-US">
                  <a:latin typeface="Arial" charset="0"/>
                </a:rPr>
                <a:t>IDE</a:t>
              </a:r>
            </a:p>
          </p:txBody>
        </p:sp>
        <p:sp>
          <p:nvSpPr>
            <p:cNvPr id="8205" name="Rectangle 13"/>
            <p:cNvSpPr>
              <a:spLocks noChangeArrowheads="1"/>
            </p:cNvSpPr>
            <p:nvPr/>
          </p:nvSpPr>
          <p:spPr bwMode="auto">
            <a:xfrm>
              <a:off x="4080" y="3744"/>
              <a:ext cx="546" cy="57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scene3d>
              <a:camera prst="isometricTopUp"/>
              <a:lightRig rig="threePt" dir="t"/>
            </a:scene3d>
          </p:spPr>
          <p:txBody>
            <a:bodyPr wrap="none" anchor="ctr"/>
            <a:lstStyle/>
            <a:p>
              <a:pPr algn="ctr"/>
              <a:r>
                <a:rPr lang="en-US" dirty="0">
                  <a:latin typeface="Arial" charset="0"/>
                </a:rPr>
                <a:t>Cornell</a:t>
              </a:r>
            </a:p>
            <a:p>
              <a:pPr algn="ctr"/>
              <a:r>
                <a:rPr lang="en-US" dirty="0" err="1">
                  <a:latin typeface="Arial" charset="0"/>
                </a:rPr>
                <a:t>Uni</a:t>
              </a:r>
              <a:endParaRPr lang="en-US" dirty="0">
                <a:latin typeface="Arial" charset="0"/>
              </a:endParaRPr>
            </a:p>
          </p:txBody>
        </p:sp>
      </p:grpSp>
      <p:sp>
        <p:nvSpPr>
          <p:cNvPr id="8206" name="Oval 14"/>
          <p:cNvSpPr>
            <a:spLocks noChangeArrowheads="1"/>
          </p:cNvSpPr>
          <p:nvPr/>
        </p:nvSpPr>
        <p:spPr bwMode="auto">
          <a:xfrm>
            <a:off x="914400" y="1295400"/>
            <a:ext cx="6858000" cy="5562600"/>
          </a:xfrm>
          <a:prstGeom prst="ellipse">
            <a:avLst/>
          </a:prstGeom>
          <a:solidFill>
            <a:srgbClr val="FFFF99">
              <a:alpha val="72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>
                <a:latin typeface="Arial" charset="0"/>
              </a:rPr>
              <a:t>NBDC</a:t>
            </a:r>
          </a:p>
        </p:txBody>
      </p:sp>
      <p:pic>
        <p:nvPicPr>
          <p:cNvPr id="8207" name="Picture 15" descr="Platofrom workshop 1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0938" y="1676400"/>
            <a:ext cx="366395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0" y="-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Increasing web, broadening influence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2741</TotalTime>
  <Words>1265</Words>
  <Application>Microsoft Office PowerPoint</Application>
  <PresentationFormat>On-screen Show (4:3)</PresentationFormat>
  <Paragraphs>188</Paragraphs>
  <Slides>19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Slide 1</vt:lpstr>
      <vt:lpstr>Slide 2</vt:lpstr>
      <vt:lpstr>Impact Pathways and M&amp;E</vt:lpstr>
      <vt:lpstr>M&amp;E…</vt:lpstr>
      <vt:lpstr>Slide 5</vt:lpstr>
      <vt:lpstr> Understanding Policy making process  </vt:lpstr>
      <vt:lpstr>Understanding Policy…. </vt:lpstr>
      <vt:lpstr>Innovation Research </vt:lpstr>
      <vt:lpstr>Increasing web, broadening influence</vt:lpstr>
      <vt:lpstr>National Platforms: Vision and objectives</vt:lpstr>
      <vt:lpstr>Organizational structure </vt:lpstr>
      <vt:lpstr>Approach</vt:lpstr>
      <vt:lpstr>Structure</vt:lpstr>
      <vt:lpstr>Implications </vt:lpstr>
      <vt:lpstr>Communicating Inside Out </vt:lpstr>
      <vt:lpstr>Wider influence and institutional change  </vt:lpstr>
      <vt:lpstr>Attracting Investment </vt:lpstr>
      <vt:lpstr>Contribution to emerging Initiatives (ICRAF Africa rising, FAO, UNEP,CRGE)</vt:lpstr>
      <vt:lpstr>Priorities /Adjustments to 2013</vt:lpstr>
    </vt:vector>
  </TitlesOfParts>
  <Company>ILRI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 Platform on  Land and Water Management</dc:title>
  <dc:creator>Swaans, Kees (ILRI)</dc:creator>
  <cp:lastModifiedBy>Amede, Tilahun (ILRI-IWMI)</cp:lastModifiedBy>
  <cp:revision>97</cp:revision>
  <dcterms:created xsi:type="dcterms:W3CDTF">2011-12-16T14:29:03Z</dcterms:created>
  <dcterms:modified xsi:type="dcterms:W3CDTF">2012-05-21T04:24:33Z</dcterms:modified>
</cp:coreProperties>
</file>